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7" r:id="rId2"/>
    <p:sldMasterId id="2147483679" r:id="rId3"/>
    <p:sldMasterId id="2147483691" r:id="rId4"/>
    <p:sldMasterId id="2147483707" r:id="rId5"/>
    <p:sldMasterId id="2147483734" r:id="rId6"/>
  </p:sldMasterIdLst>
  <p:notesMasterIdLst>
    <p:notesMasterId r:id="rId98"/>
  </p:notesMasterIdLst>
  <p:handoutMasterIdLst>
    <p:handoutMasterId r:id="rId99"/>
  </p:handoutMasterIdLst>
  <p:sldIdLst>
    <p:sldId id="547" r:id="rId7"/>
    <p:sldId id="604" r:id="rId8"/>
    <p:sldId id="256" r:id="rId9"/>
    <p:sldId id="581" r:id="rId10"/>
    <p:sldId id="621" r:id="rId11"/>
    <p:sldId id="749" r:id="rId12"/>
    <p:sldId id="622" r:id="rId13"/>
    <p:sldId id="623" r:id="rId14"/>
    <p:sldId id="625" r:id="rId15"/>
    <p:sldId id="627" r:id="rId16"/>
    <p:sldId id="628" r:id="rId17"/>
    <p:sldId id="629" r:id="rId18"/>
    <p:sldId id="630" r:id="rId19"/>
    <p:sldId id="631" r:id="rId20"/>
    <p:sldId id="632" r:id="rId21"/>
    <p:sldId id="633" r:id="rId22"/>
    <p:sldId id="634" r:id="rId23"/>
    <p:sldId id="636" r:id="rId24"/>
    <p:sldId id="661" r:id="rId25"/>
    <p:sldId id="662" r:id="rId26"/>
    <p:sldId id="663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5" r:id="rId39"/>
    <p:sldId id="676" r:id="rId40"/>
    <p:sldId id="677" r:id="rId41"/>
    <p:sldId id="678" r:id="rId42"/>
    <p:sldId id="679" r:id="rId43"/>
    <p:sldId id="680" r:id="rId44"/>
    <p:sldId id="681" r:id="rId45"/>
    <p:sldId id="682" r:id="rId46"/>
    <p:sldId id="683" r:id="rId47"/>
    <p:sldId id="684" r:id="rId48"/>
    <p:sldId id="750" r:id="rId49"/>
    <p:sldId id="751" r:id="rId50"/>
    <p:sldId id="686" r:id="rId51"/>
    <p:sldId id="687" r:id="rId52"/>
    <p:sldId id="752" r:id="rId53"/>
    <p:sldId id="753" r:id="rId54"/>
    <p:sldId id="754" r:id="rId55"/>
    <p:sldId id="688" r:id="rId56"/>
    <p:sldId id="689" r:id="rId57"/>
    <p:sldId id="690" r:id="rId58"/>
    <p:sldId id="691" r:id="rId59"/>
    <p:sldId id="692" r:id="rId60"/>
    <p:sldId id="693" r:id="rId61"/>
    <p:sldId id="694" r:id="rId62"/>
    <p:sldId id="695" r:id="rId63"/>
    <p:sldId id="696" r:id="rId64"/>
    <p:sldId id="697" r:id="rId65"/>
    <p:sldId id="698" r:id="rId66"/>
    <p:sldId id="699" r:id="rId67"/>
    <p:sldId id="700" r:id="rId68"/>
    <p:sldId id="701" r:id="rId69"/>
    <p:sldId id="702" r:id="rId70"/>
    <p:sldId id="703" r:id="rId71"/>
    <p:sldId id="704" r:id="rId72"/>
    <p:sldId id="705" r:id="rId73"/>
    <p:sldId id="706" r:id="rId74"/>
    <p:sldId id="707" r:id="rId75"/>
    <p:sldId id="708" r:id="rId76"/>
    <p:sldId id="709" r:id="rId77"/>
    <p:sldId id="710" r:id="rId78"/>
    <p:sldId id="756" r:id="rId79"/>
    <p:sldId id="757" r:id="rId80"/>
    <p:sldId id="723" r:id="rId81"/>
    <p:sldId id="789" r:id="rId82"/>
    <p:sldId id="791" r:id="rId83"/>
    <p:sldId id="774" r:id="rId84"/>
    <p:sldId id="780" r:id="rId85"/>
    <p:sldId id="783" r:id="rId86"/>
    <p:sldId id="784" r:id="rId87"/>
    <p:sldId id="787" r:id="rId88"/>
    <p:sldId id="788" r:id="rId89"/>
    <p:sldId id="797" r:id="rId90"/>
    <p:sldId id="793" r:id="rId91"/>
    <p:sldId id="794" r:id="rId92"/>
    <p:sldId id="795" r:id="rId93"/>
    <p:sldId id="796" r:id="rId94"/>
    <p:sldId id="792" r:id="rId95"/>
    <p:sldId id="798" r:id="rId96"/>
    <p:sldId id="799" r:id="rId9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2450"/>
    <a:srgbClr val="3399FF"/>
    <a:srgbClr val="9B1D41"/>
    <a:srgbClr val="EC7F12"/>
    <a:srgbClr val="0000FF"/>
    <a:srgbClr val="3333FF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953" autoAdjust="0"/>
  </p:normalViewPr>
  <p:slideViewPr>
    <p:cSldViewPr>
      <p:cViewPr varScale="1">
        <p:scale>
          <a:sx n="89" d="100"/>
          <a:sy n="89" d="100"/>
        </p:scale>
        <p:origin x="131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4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47.wmf"/><Relationship Id="rId4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60.wmf"/><Relationship Id="rId10" Type="http://schemas.openxmlformats.org/officeDocument/2006/relationships/image" Target="../media/image65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emf"/><Relationship Id="rId7" Type="http://schemas.openxmlformats.org/officeDocument/2006/relationships/image" Target="../media/image23.w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2.wmf"/><Relationship Id="rId7" Type="http://schemas.openxmlformats.org/officeDocument/2006/relationships/image" Target="../media/image24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38.wmf"/><Relationship Id="rId7" Type="http://schemas.openxmlformats.org/officeDocument/2006/relationships/image" Target="../media/image18.emf"/><Relationship Id="rId2" Type="http://schemas.openxmlformats.org/officeDocument/2006/relationships/image" Target="../media/image24.wmf"/><Relationship Id="rId1" Type="http://schemas.openxmlformats.org/officeDocument/2006/relationships/image" Target="../media/image37.wmf"/><Relationship Id="rId6" Type="http://schemas.openxmlformats.org/officeDocument/2006/relationships/image" Target="../media/image17.emf"/><Relationship Id="rId11" Type="http://schemas.openxmlformats.org/officeDocument/2006/relationships/image" Target="../media/image23.wmf"/><Relationship Id="rId5" Type="http://schemas.openxmlformats.org/officeDocument/2006/relationships/image" Target="../media/image39.wmf"/><Relationship Id="rId10" Type="http://schemas.openxmlformats.org/officeDocument/2006/relationships/image" Target="../media/image40.wmf"/><Relationship Id="rId4" Type="http://schemas.openxmlformats.org/officeDocument/2006/relationships/image" Target="../media/image22.wmf"/><Relationship Id="rId9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24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35.wmf"/><Relationship Id="rId1" Type="http://schemas.openxmlformats.org/officeDocument/2006/relationships/image" Target="../media/image42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9.wmf"/><Relationship Id="rId1" Type="http://schemas.openxmlformats.org/officeDocument/2006/relationships/image" Target="../media/image43.wmf"/><Relationship Id="rId4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 not worry that someone</a:t>
            </a:r>
            <a:r>
              <a:rPr lang="en-US" altLang="zh-TW" baseline="0" dirty="0" smtClean="0"/>
              <a:t> will not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4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93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40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386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0,0 -&gt;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1,0 -&gt;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0,-1 -&gt;</a:t>
            </a:r>
            <a:r>
              <a:rPr lang="zh-TW" altLang="en-US" sz="1200" baseline="0" dirty="0" smtClean="0"/>
              <a:t> </a:t>
            </a:r>
            <a:r>
              <a:rPr lang="en-US" altLang="zh-TW" sz="1200" baseline="0" dirty="0" smtClean="0"/>
              <a:t>-2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1,-1 -&gt;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½, -1/2 -&gt; -0.5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1,2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Geometric Mean?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41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33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42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321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8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83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>
                <a:solidFill>
                  <a:prstClr val="black"/>
                </a:solidFill>
              </a:rPr>
              <a:pPr/>
              <a:t>11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1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Momentum: </a:t>
            </a:r>
            <a:r>
              <a:rPr lang="zh-TW" altLang="en-US" dirty="0" smtClean="0"/>
              <a:t>動量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>
                <a:solidFill>
                  <a:prstClr val="black"/>
                </a:solidFill>
              </a:rPr>
              <a:pPr/>
              <a:t>12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9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What can we</a:t>
            </a:r>
            <a:r>
              <a:rPr lang="en-US" altLang="zh-TW" baseline="0" dirty="0" smtClean="0"/>
              <a:t> see?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13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1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>
                <a:solidFill>
                  <a:prstClr val="black"/>
                </a:solidFill>
              </a:rPr>
              <a:pPr/>
              <a:t>31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60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How to train?</a:t>
            </a:r>
            <a:r>
              <a:rPr lang="zh-TW" altLang="en-US" sz="1200" baseline="0" dirty="0" smtClean="0">
                <a:solidFill>
                  <a:schemeClr val="tx1"/>
                </a:solidFill>
              </a:rPr>
              <a:t> </a:t>
            </a:r>
            <a:r>
              <a:rPr lang="en-US" altLang="zh-TW" sz="1200" baseline="0" dirty="0" smtClean="0">
                <a:solidFill>
                  <a:schemeClr val="tx1"/>
                </a:solidFill>
              </a:rPr>
              <a:t>Latter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aseline="0" dirty="0" smtClean="0">
                <a:solidFill>
                  <a:schemeClr val="tx1"/>
                </a:solidFill>
              </a:rPr>
              <a:t>2013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Ian J. Goodfellow goodfeli@iro.umontreal.ca David </a:t>
            </a:r>
            <a:r>
              <a:rPr lang="en-US" altLang="zh-TW" dirty="0" err="1" smtClean="0"/>
              <a:t>Warde</a:t>
            </a:r>
            <a:r>
              <a:rPr lang="en-US" altLang="zh-TW" dirty="0" smtClean="0"/>
              <a:t>-Farley wardefar@iro.umontreal.ca Mehdi Mirza mirzamom@iro.umontreal.ca Aaron </a:t>
            </a:r>
            <a:r>
              <a:rPr lang="en-US" altLang="zh-TW" dirty="0" err="1" smtClean="0"/>
              <a:t>Courville</a:t>
            </a:r>
            <a:r>
              <a:rPr lang="en-US" altLang="zh-TW" dirty="0" smtClean="0"/>
              <a:t> aaron.courville@umontreal.ca 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endParaRPr lang="zh-TW" altLang="en-US" sz="1200" dirty="0" smtClean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6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Ada delta: http://www.matthewzeiler.com/pubs/googleTR2012/googleTR2012.pdf</a:t>
            </a:r>
          </a:p>
          <a:p>
            <a:pPr lvl="1"/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Adam: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http://arxiv.org/pdf/1412.6980.pdf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r>
              <a:rPr lang="en-US" altLang="zh-TW" dirty="0" err="1" smtClean="0"/>
              <a:t>AdaSecant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http://arxiv.org/pdf/1412.7419v4.pdf</a:t>
            </a:r>
          </a:p>
          <a:p>
            <a:r>
              <a:rPr lang="en-US" altLang="zh-TW" dirty="0" smtClean="0"/>
              <a:t>“No more pesky learning rates”</a:t>
            </a:r>
          </a:p>
          <a:p>
            <a:pPr lvl="1"/>
            <a:r>
              <a:rPr lang="en-US" altLang="zh-TW" dirty="0" smtClean="0"/>
              <a:t>http://arxiv.org/pdf/1206.1106.pdf</a:t>
            </a:r>
            <a:endParaRPr lang="zh-TW" alt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r>
              <a:rPr lang="en-US" altLang="zh-TW" dirty="0" err="1" smtClean="0"/>
              <a:t>Adasecodn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No learning rate: Yann </a:t>
            </a:r>
            <a:r>
              <a:rPr lang="en-US" altLang="zh-TW" dirty="0" err="1" smtClean="0"/>
              <a:t>LeCun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SECANT: sec</a:t>
            </a:r>
            <a:r>
              <a:rPr lang="zh-TW" altLang="en-US" dirty="0" smtClean="0"/>
              <a:t> </a:t>
            </a:r>
            <a:r>
              <a:rPr lang="en-US" altLang="zh-TW" dirty="0" smtClean="0"/>
              <a:t>(not mentioned)</a:t>
            </a:r>
          </a:p>
          <a:p>
            <a:r>
              <a:rPr lang="en-US" altLang="zh-TW" dirty="0" smtClean="0"/>
              <a:t>http://arxiv.org/pdf/1412.7419v4.pdf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136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Iteration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v.s</a:t>
            </a:r>
            <a:r>
              <a:rPr lang="en-US" altLang="zh-TW" baseline="0" dirty="0" smtClean="0"/>
              <a:t>. epoch!!!!!!!!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93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399FF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501001" y="3717032"/>
            <a:ext cx="8225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b="1" noProof="0" dirty="0" err="1" smtClean="0">
                <a:latin typeface="Calibri Light" panose="020F0302020204030204" pitchFamily="34" charset="0"/>
              </a:rPr>
              <a:t>iptc</a:t>
            </a:r>
            <a:endParaRPr lang="en-US" sz="1600" b="1" noProof="0" dirty="0" smtClean="0">
              <a:latin typeface="Calibri Light" panose="020F0302020204030204" pitchFamily="34" charset="0"/>
            </a:endParaRPr>
          </a:p>
          <a:p>
            <a:pPr algn="ctr"/>
            <a:r>
              <a:rPr lang="en-US" sz="2800" b="1" noProof="0" dirty="0" smtClean="0">
                <a:latin typeface="Calibri Light" panose="020F0302020204030204" pitchFamily="34" charset="0"/>
              </a:rPr>
              <a:t>I</a:t>
            </a:r>
            <a:r>
              <a:rPr lang="en-US" sz="2800" noProof="0" dirty="0" smtClean="0">
                <a:latin typeface="Calibri Light" panose="020F0302020204030204" pitchFamily="34" charset="0"/>
              </a:rPr>
              <a:t>nformation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 </a:t>
            </a:r>
            <a:r>
              <a:rPr lang="en-US" sz="2800" b="1" baseline="0" noProof="0" dirty="0" smtClean="0">
                <a:latin typeface="Calibri Light" panose="020F0302020204030204" pitchFamily="34" charset="0"/>
              </a:rPr>
              <a:t>P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rocessing and </a:t>
            </a:r>
            <a:r>
              <a:rPr lang="en-US" sz="2800" b="1" baseline="0" noProof="0" dirty="0" smtClean="0">
                <a:latin typeface="Calibri Light" panose="020F0302020204030204" pitchFamily="34" charset="0"/>
              </a:rPr>
              <a:t>T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elecommunications </a:t>
            </a:r>
            <a:r>
              <a:rPr lang="en-US" sz="2800" b="1" baseline="0" noProof="0" dirty="0" smtClean="0">
                <a:latin typeface="Calibri Light" panose="020F0302020204030204" pitchFamily="34" charset="0"/>
              </a:rPr>
              <a:t>C</a:t>
            </a:r>
            <a:r>
              <a:rPr lang="en-US" sz="2800" baseline="0" noProof="0" dirty="0" smtClean="0">
                <a:latin typeface="Calibri Light" panose="020F0302020204030204" pitchFamily="34" charset="0"/>
              </a:rPr>
              <a:t>enter</a:t>
            </a:r>
            <a:endParaRPr lang="en-US" sz="2800" noProof="0" dirty="0" smtClean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6 CuadroTexto"/>
          <p:cNvSpPr txBox="1"/>
          <p:nvPr userDrawn="1"/>
        </p:nvSpPr>
        <p:spPr>
          <a:xfrm>
            <a:off x="2411760" y="5877272"/>
            <a:ext cx="4719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400" b="1" baseline="0" noProof="0" dirty="0" smtClean="0">
                <a:latin typeface="Calibri Light" panose="020F0302020204030204" pitchFamily="34" charset="0"/>
              </a:rPr>
              <a:t>E.T.S. Ingenieros de Telecomunicación</a:t>
            </a:r>
          </a:p>
          <a:p>
            <a:pPr algn="ctr"/>
            <a:r>
              <a:rPr lang="es-ES_tradnl" sz="2400" b="1" baseline="0" noProof="0" dirty="0" smtClean="0">
                <a:latin typeface="Calibri Light" panose="020F0302020204030204" pitchFamily="34" charset="0"/>
              </a:rPr>
              <a:t>Universidad Politécnica de Madrid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552" y="332656"/>
            <a:ext cx="1368152" cy="13681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1800" y="620688"/>
            <a:ext cx="2547355" cy="7920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84168" y="404664"/>
            <a:ext cx="2376264" cy="1095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3290" y="1636489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1636489"/>
            <a:ext cx="3882739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289" y="1531190"/>
            <a:ext cx="3882057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4265" y="1531190"/>
            <a:ext cx="412234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6"/>
          </p:nvPr>
        </p:nvSpPr>
        <p:spPr>
          <a:xfrm>
            <a:off x="4624265" y="2273820"/>
            <a:ext cx="3885620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7"/>
          </p:nvPr>
        </p:nvSpPr>
        <p:spPr>
          <a:xfrm>
            <a:off x="463288" y="2279278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902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3291" y="2619234"/>
            <a:ext cx="8227403" cy="1470207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 b="0" i="0" baseline="0">
                <a:solidFill>
                  <a:schemeClr val="bg1"/>
                </a:solidFill>
                <a:latin typeface="Newslab Thin"/>
                <a:cs typeface="Newslab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60" y="3953387"/>
            <a:ext cx="6851951" cy="1840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33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/>
              <a:t>2019/7/10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/>
              <a:t>‹Nº›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46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E8E15E-FB7C-4199-8693-6A5D61D8ED0F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85875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65B0D-4FD2-4B5D-A36D-865A63004AE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73948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3EEBB-8F2D-4167-9C76-9A274A81BD9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194392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416F6-3252-42FF-BEC2-B18D4659E14B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193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399FF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91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28" y="6254204"/>
            <a:ext cx="539198" cy="539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547E3-1497-4C6A-A9FC-053C6A2100C4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3441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85DC8-AE9A-45BC-961D-DA16DAE60FE5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42425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355E53-C528-46EE-8C32-08D0F642789A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592008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02D27F-65CB-46F4-B8C2-85B04B6BFB86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772225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FFB61-F074-498E-9383-F3E11A0743ED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25464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78C0BE-3B61-4EE6-9C83-F4C90D3BBD39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268830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AD3E9-0466-4078-B654-D393A245D478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59492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64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918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5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1412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519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7639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780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923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8307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8392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972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gradFill flip="none" rotWithShape="1">
            <a:gsLst>
              <a:gs pos="0">
                <a:srgbClr val="9B1D41">
                  <a:shade val="30000"/>
                  <a:satMod val="115000"/>
                </a:srgbClr>
              </a:gs>
              <a:gs pos="50000">
                <a:srgbClr val="9B1D41">
                  <a:shade val="67500"/>
                  <a:satMod val="115000"/>
                </a:srgbClr>
              </a:gs>
              <a:gs pos="100000">
                <a:srgbClr val="9B1D41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1020471" y="3717032"/>
            <a:ext cx="7029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prstClr val="black"/>
                </a:solidFill>
              </a:rPr>
              <a:t>Máster Universitario en Ingeniería de Telecomunicación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dirty="0" smtClean="0">
                <a:solidFill>
                  <a:prstClr val="black"/>
                </a:solidFill>
              </a:rPr>
              <a:t>Departamento de Señales, Sistemas y Radiocomunicaciones</a:t>
            </a:r>
          </a:p>
          <a:p>
            <a:pPr algn="ctr"/>
            <a:r>
              <a:rPr lang="es-ES_tradnl" sz="2000" dirty="0" err="1" smtClean="0">
                <a:solidFill>
                  <a:prstClr val="black"/>
                </a:solidFill>
              </a:rPr>
              <a:t>E.T.S</a:t>
            </a:r>
            <a:r>
              <a:rPr lang="es-ES_tradnl" sz="2000" dirty="0" smtClean="0">
                <a:solidFill>
                  <a:prstClr val="black"/>
                </a:solidFill>
              </a:rPr>
              <a:t>. Ingenieros de Telecomunicación</a:t>
            </a:r>
          </a:p>
          <a:p>
            <a:pPr algn="ctr"/>
            <a:r>
              <a:rPr lang="es-ES_tradnl" sz="2000" dirty="0" smtClean="0">
                <a:solidFill>
                  <a:prstClr val="black"/>
                </a:solidFill>
              </a:rPr>
              <a:t>Universidad Politécnica de Madrid</a:t>
            </a:r>
          </a:p>
        </p:txBody>
      </p:sp>
    </p:spTree>
    <p:extLst>
      <p:ext uri="{BB962C8B-B14F-4D97-AF65-F5344CB8AC3E}">
        <p14:creationId xmlns:p14="http://schemas.microsoft.com/office/powerpoint/2010/main" val="230705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9B1D41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/ 91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8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t>10/07/2019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1390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540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323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9B1D4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9 CuadroTexto"/>
          <p:cNvSpPr txBox="1"/>
          <p:nvPr userDrawn="1"/>
        </p:nvSpPr>
        <p:spPr>
          <a:xfrm>
            <a:off x="8172400" y="6453336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91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39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534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624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5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341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234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3290" y="1636489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1636489"/>
            <a:ext cx="3882739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5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t>10/07/2019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289" y="1531190"/>
            <a:ext cx="3882057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4265" y="1531190"/>
            <a:ext cx="412234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6"/>
          </p:nvPr>
        </p:nvSpPr>
        <p:spPr>
          <a:xfrm>
            <a:off x="4624265" y="2273820"/>
            <a:ext cx="3885620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7"/>
          </p:nvPr>
        </p:nvSpPr>
        <p:spPr>
          <a:xfrm>
            <a:off x="463288" y="2279278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1053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3291" y="2619234"/>
            <a:ext cx="8227403" cy="1470207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 b="0" i="0" baseline="0">
                <a:solidFill>
                  <a:schemeClr val="bg1"/>
                </a:solidFill>
                <a:latin typeface="Newslab Thin"/>
                <a:cs typeface="Newslab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60" y="3953387"/>
            <a:ext cx="6851951" cy="1840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9874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6877-4053-4145-9537-67E01000A7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231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9CC2-2A2C-2747-A21D-BD272AC1FD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5561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31F-3347-F74A-BB9A-49C146A9E8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939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DEB8-953B-9D42-8B0E-5B9263CAC3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6713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C93-DF0C-294E-B304-A37E6B13054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9388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CBD3-24CF-DE43-96DB-2FC913788C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451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5C7F-9D6C-1A48-BA86-C832CD20E2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9402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6C83-C814-D344-B3D3-021AFD7CCA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399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t>10/07/2019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28" y="6254204"/>
            <a:ext cx="539198" cy="539198"/>
          </a:xfrm>
          <a:prstGeom prst="rect">
            <a:avLst/>
          </a:prstGeom>
        </p:spPr>
      </p:pic>
      <p:sp>
        <p:nvSpPr>
          <p:cNvPr id="7" name="9 CuadroTexto"/>
          <p:cNvSpPr txBox="1"/>
          <p:nvPr userDrawn="1"/>
        </p:nvSpPr>
        <p:spPr>
          <a:xfrm>
            <a:off x="8244408" y="6453336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91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A9050-E020-DC45-AA51-CE62EBC9D9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681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AD05-0078-2344-9E97-D00107BADB3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651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FEF3-43B5-094B-8AA3-76D03FA29D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750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gradFill flip="none" rotWithShape="1">
            <a:gsLst>
              <a:gs pos="0">
                <a:srgbClr val="9B1D41">
                  <a:shade val="30000"/>
                  <a:satMod val="115000"/>
                </a:srgbClr>
              </a:gs>
              <a:gs pos="50000">
                <a:srgbClr val="9B1D41">
                  <a:shade val="67500"/>
                  <a:satMod val="115000"/>
                </a:srgbClr>
              </a:gs>
              <a:gs pos="100000">
                <a:srgbClr val="9B1D41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1020471" y="3717032"/>
            <a:ext cx="7029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prstClr val="black"/>
                </a:solidFill>
              </a:rPr>
              <a:t>Máster Universitario en Ingeniería de Telecomunicación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dirty="0" smtClean="0">
                <a:solidFill>
                  <a:prstClr val="black"/>
                </a:solidFill>
              </a:rPr>
              <a:t>Departamento de Señales, Sistemas y Radiocomunicaciones</a:t>
            </a:r>
          </a:p>
          <a:p>
            <a:pPr algn="ctr"/>
            <a:r>
              <a:rPr lang="es-ES_tradnl" sz="2000" dirty="0" err="1" smtClean="0">
                <a:solidFill>
                  <a:prstClr val="black"/>
                </a:solidFill>
              </a:rPr>
              <a:t>E.T.S</a:t>
            </a:r>
            <a:r>
              <a:rPr lang="es-ES_tradnl" sz="2000" dirty="0" smtClean="0">
                <a:solidFill>
                  <a:prstClr val="black"/>
                </a:solidFill>
              </a:rPr>
              <a:t>. Ingenieros de Telecomunicación</a:t>
            </a:r>
          </a:p>
          <a:p>
            <a:pPr algn="ctr"/>
            <a:r>
              <a:rPr lang="es-ES_tradnl" sz="2000" dirty="0" smtClean="0">
                <a:solidFill>
                  <a:prstClr val="black"/>
                </a:solidFill>
              </a:rPr>
              <a:t>Universidad Politécnica de Madrid</a:t>
            </a:r>
          </a:p>
        </p:txBody>
      </p:sp>
    </p:spTree>
    <p:extLst>
      <p:ext uri="{BB962C8B-B14F-4D97-AF65-F5344CB8AC3E}">
        <p14:creationId xmlns:p14="http://schemas.microsoft.com/office/powerpoint/2010/main" val="25938109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9B1D41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/ 34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09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336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693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722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9B1D4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93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7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t>10/07/2019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035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943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737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7097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3290" y="1636489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3"/>
          <p:cNvSpPr>
            <a:spLocks noGrp="1"/>
          </p:cNvSpPr>
          <p:nvPr>
            <p:ph sz="half" idx="11"/>
          </p:nvPr>
        </p:nvSpPr>
        <p:spPr>
          <a:xfrm>
            <a:off x="4648200" y="1636489"/>
            <a:ext cx="3882739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800"/>
            </a:lvl1pPr>
            <a:lvl2pPr marL="458788" indent="-169863">
              <a:buFont typeface="Lucida Grande"/>
              <a:buChar char="–"/>
              <a:defRPr sz="2400"/>
            </a:lvl2pPr>
            <a:lvl3pPr marL="744538" indent="-115888">
              <a:buFont typeface="Arial"/>
              <a:buChar char="•"/>
              <a:defRPr sz="1800"/>
            </a:lvl3pPr>
            <a:lvl4pPr marL="973138" indent="-112713">
              <a:buFont typeface="Lucida Grande"/>
              <a:buChar char="–"/>
              <a:defRPr sz="1600"/>
            </a:lvl4pPr>
            <a:lvl5pPr marL="1198563" indent="-115888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626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3289" y="1531190"/>
            <a:ext cx="3882057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4265" y="1531190"/>
            <a:ext cx="412234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Source Sans Pro Regular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 bwMode="auto">
          <a:xfrm>
            <a:off x="463290" y="275167"/>
            <a:ext cx="835192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6"/>
          </p:nvPr>
        </p:nvSpPr>
        <p:spPr>
          <a:xfrm>
            <a:off x="4624265" y="2273820"/>
            <a:ext cx="3885620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7"/>
          </p:nvPr>
        </p:nvSpPr>
        <p:spPr>
          <a:xfrm>
            <a:off x="463288" y="2279278"/>
            <a:ext cx="3882057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168275" indent="-168275">
              <a:buFont typeface="Arial"/>
              <a:buChar char="•"/>
              <a:defRPr sz="2400"/>
            </a:lvl1pPr>
            <a:lvl2pPr marL="458788" indent="-169863">
              <a:buFont typeface="Lucida Grande"/>
              <a:buChar char="–"/>
              <a:defRPr sz="2000"/>
            </a:lvl2pPr>
            <a:lvl3pPr marL="744538" indent="-115888">
              <a:buFont typeface="Arial"/>
              <a:buChar char="•"/>
              <a:defRPr sz="1600"/>
            </a:lvl3pPr>
            <a:lvl4pPr marL="973138" indent="-112713">
              <a:buFont typeface="Lucida Grande"/>
              <a:buChar char="–"/>
              <a:defRPr sz="1400"/>
            </a:lvl4pPr>
            <a:lvl5pPr marL="1198563" indent="-115888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1118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3291" y="2619234"/>
            <a:ext cx="8227403" cy="1470207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 b="0" i="0" baseline="0">
                <a:solidFill>
                  <a:schemeClr val="bg1"/>
                </a:solidFill>
                <a:latin typeface="Newslab Thin"/>
                <a:cs typeface="Newslab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60" y="3953387"/>
            <a:ext cx="6851951" cy="1840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461375" y="6381751"/>
            <a:ext cx="558800" cy="364067"/>
          </a:xfrm>
        </p:spPr>
        <p:txBody>
          <a:bodyPr/>
          <a:lstStyle/>
          <a:p>
            <a:pPr>
              <a:defRPr/>
            </a:pPr>
            <a:fld id="{0E3D2C8F-1C34-3F4C-9785-AD9AA213DF44}" type="slidenum">
              <a:rPr lang="en-US">
                <a:solidFill>
                  <a:prstClr val="white"/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4" descr="databricks_logoTM_rev_800p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8" y="6449907"/>
            <a:ext cx="115093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76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t>10/07/2019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t>10/07/2019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t>10/07/2019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5" r:id="rId14"/>
    <p:sldLayoutId id="2147483666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/>
            </a:gs>
            <a:gs pos="100000">
              <a:srgbClr val="1C1C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- First level</a:t>
            </a:r>
            <a:endParaRPr lang="en-CA" smtClean="0"/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September 30, 2010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Neural Networks                                                                 Lecture 8: Backpropagation Learning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 fontAlgn="base">
              <a:spcAft>
                <a:spcPct val="0"/>
              </a:spcAft>
            </a:pPr>
            <a:fld id="{3607E9CC-523D-4A77-A6F0-0683D533E5F3}" type="slidenum">
              <a:rPr lang="en-CA" altLang="en-US" smtClean="0">
                <a:sym typeface="Symbol" panose="05050102010706020507" pitchFamily="18" charset="2"/>
              </a:rPr>
              <a:pPr fontAlgn="base">
                <a:spcAft>
                  <a:spcPct val="0"/>
                </a:spcAft>
              </a:pPr>
              <a:t>‹Nº›</a:t>
            </a:fld>
            <a:endParaRPr lang="en-CA" altLang="en-US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454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2019/7/10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9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FEB5-DDCC-FF4C-B66F-85FB0F5E8A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7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14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deolectures.net/eml07_lecun_wia/" TargetMode="External"/><Relationship Id="rId5" Type="http://schemas.openxmlformats.org/officeDocument/2006/relationships/image" Target="../media/image1110.png"/><Relationship Id="rId4" Type="http://schemas.openxmlformats.org/officeDocument/2006/relationships/image" Target="../media/image1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MasterMSTC/IPTC_DeepLearn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7.wmf"/><Relationship Id="rId4" Type="http://schemas.openxmlformats.org/officeDocument/2006/relationships/image" Target="../media/image29.png"/><Relationship Id="rId9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34.wmf"/><Relationship Id="rId18" Type="http://schemas.openxmlformats.org/officeDocument/2006/relationships/oleObject" Target="../embeddings/oleObject23.bin"/><Relationship Id="rId3" Type="http://schemas.openxmlformats.org/officeDocument/2006/relationships/image" Target="../media/image71.png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24.wmf"/><Relationship Id="rId2" Type="http://schemas.openxmlformats.org/officeDocument/2006/relationships/slideLayout" Target="../slideLayouts/slideLayout17.xml"/><Relationship Id="rId16" Type="http://schemas.openxmlformats.org/officeDocument/2006/relationships/oleObject" Target="../embeddings/oleObject2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5" Type="http://schemas.openxmlformats.org/officeDocument/2006/relationships/image" Target="../media/image35.w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36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9.wmf"/><Relationship Id="rId18" Type="http://schemas.openxmlformats.org/officeDocument/2006/relationships/image" Target="../media/image18.emf"/><Relationship Id="rId26" Type="http://schemas.openxmlformats.org/officeDocument/2006/relationships/oleObject" Target="../embeddings/oleObject35.bin"/><Relationship Id="rId3" Type="http://schemas.openxmlformats.org/officeDocument/2006/relationships/image" Target="../media/image75.png"/><Relationship Id="rId21" Type="http://schemas.openxmlformats.org/officeDocument/2006/relationships/oleObject" Target="../embeddings/oleObject32.bin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28.bin"/><Relationship Id="rId17" Type="http://schemas.openxmlformats.org/officeDocument/2006/relationships/oleObject" Target="../embeddings/oleObject30.bin"/><Relationship Id="rId25" Type="http://schemas.openxmlformats.org/officeDocument/2006/relationships/image" Target="../media/image40.wmf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2.wmf"/><Relationship Id="rId24" Type="http://schemas.openxmlformats.org/officeDocument/2006/relationships/oleObject" Target="../embeddings/oleObject34.bin"/><Relationship Id="rId5" Type="http://schemas.openxmlformats.org/officeDocument/2006/relationships/image" Target="../media/image37.wmf"/><Relationship Id="rId15" Type="http://schemas.openxmlformats.org/officeDocument/2006/relationships/oleObject" Target="../embeddings/oleObject29.bin"/><Relationship Id="rId23" Type="http://schemas.openxmlformats.org/officeDocument/2006/relationships/oleObject" Target="../embeddings/oleObject33.bin"/><Relationship Id="rId10" Type="http://schemas.openxmlformats.org/officeDocument/2006/relationships/oleObject" Target="../embeddings/oleObject27.bin"/><Relationship Id="rId19" Type="http://schemas.openxmlformats.org/officeDocument/2006/relationships/oleObject" Target="../embeddings/oleObject31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8.wmf"/><Relationship Id="rId14" Type="http://schemas.openxmlformats.org/officeDocument/2006/relationships/image" Target="../media/image76.png"/><Relationship Id="rId22" Type="http://schemas.openxmlformats.org/officeDocument/2006/relationships/image" Target="../media/image20.emf"/><Relationship Id="rId27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1.wmf"/><Relationship Id="rId3" Type="http://schemas.openxmlformats.org/officeDocument/2006/relationships/image" Target="../media/image79.png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22.wmf"/><Relationship Id="rId5" Type="http://schemas.openxmlformats.org/officeDocument/2006/relationships/image" Target="../media/image37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4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47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4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4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image" Target="../media/image93.png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50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45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luisalfonso.hernandez@upm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47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wmf"/><Relationship Id="rId11" Type="http://schemas.openxmlformats.org/officeDocument/2006/relationships/image" Target="../media/image55.png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5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62.wmf"/><Relationship Id="rId26" Type="http://schemas.openxmlformats.org/officeDocument/2006/relationships/image" Target="../media/image66.wmf"/><Relationship Id="rId3" Type="http://schemas.openxmlformats.org/officeDocument/2006/relationships/notesSlide" Target="../notesSlides/notesSlide6.xml"/><Relationship Id="rId21" Type="http://schemas.openxmlformats.org/officeDocument/2006/relationships/oleObject" Target="../embeddings/oleObject67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65.bin"/><Relationship Id="rId25" Type="http://schemas.openxmlformats.org/officeDocument/2006/relationships/oleObject" Target="../embeddings/oleObject69.bin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62.bin"/><Relationship Id="rId24" Type="http://schemas.openxmlformats.org/officeDocument/2006/relationships/image" Target="../media/image65.wmf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23" Type="http://schemas.openxmlformats.org/officeDocument/2006/relationships/oleObject" Target="../embeddings/oleObject68.bin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66.bin"/><Relationship Id="rId4" Type="http://schemas.openxmlformats.org/officeDocument/2006/relationships/image" Target="../media/image67.png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60.wmf"/><Relationship Id="rId22" Type="http://schemas.openxmlformats.org/officeDocument/2006/relationships/image" Target="../media/image6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70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8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71.wmf"/><Relationship Id="rId19" Type="http://schemas.openxmlformats.org/officeDocument/2006/relationships/image" Target="../media/image931.png"/><Relationship Id="rId4" Type="http://schemas.openxmlformats.org/officeDocument/2006/relationships/image" Target="../media/image68.wmf"/><Relationship Id="rId9" Type="http://schemas.openxmlformats.org/officeDocument/2006/relationships/oleObject" Target="../embeddings/oleObject73.bin"/><Relationship Id="rId22" Type="http://schemas.openxmlformats.org/officeDocument/2006/relationships/image" Target="../media/image9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74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8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71.wmf"/><Relationship Id="rId19" Type="http://schemas.openxmlformats.org/officeDocument/2006/relationships/image" Target="../media/image931.png"/><Relationship Id="rId4" Type="http://schemas.openxmlformats.org/officeDocument/2006/relationships/image" Target="../media/image68.wmf"/><Relationship Id="rId9" Type="http://schemas.openxmlformats.org/officeDocument/2006/relationships/oleObject" Target="../embeddings/oleObject77.bin"/><Relationship Id="rId22" Type="http://schemas.openxmlformats.org/officeDocument/2006/relationships/image" Target="../media/image9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9.wmf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51.png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146.png"/><Relationship Id="rId5" Type="http://schemas.openxmlformats.org/officeDocument/2006/relationships/image" Target="../media/image68.wmf"/><Relationship Id="rId15" Type="http://schemas.openxmlformats.org/officeDocument/2006/relationships/image" Target="../media/image150.png"/><Relationship Id="rId10" Type="http://schemas.openxmlformats.org/officeDocument/2006/relationships/image" Target="../media/image1450.png"/><Relationship Id="rId19" Type="http://schemas.openxmlformats.org/officeDocument/2006/relationships/image" Target="../media/image156.png"/><Relationship Id="rId4" Type="http://schemas.openxmlformats.org/officeDocument/2006/relationships/oleObject" Target="../embeddings/oleObject78.bin"/><Relationship Id="rId9" Type="http://schemas.openxmlformats.org/officeDocument/2006/relationships/image" Target="../media/image1430.png"/><Relationship Id="rId14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lexfridman/mit-deep-learning/blob/master/tutorial_deep_learning_basics/deep_learning_basic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eras.io/optimiz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4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14.png"/><Relationship Id="rId4" Type="http://schemas.openxmlformats.org/officeDocument/2006/relationships/hyperlink" Target="https://www.jeremyjordan.me/convnet-architectures/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blog.keras.io/building-powerful-image-classification-models-using-very-little-data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transfer-learning-and-image-classification-using-keras-on-kaggle-kernels-c76d3b030649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7" Type="http://schemas.openxmlformats.org/officeDocument/2006/relationships/hyperlink" Target="https://towardsdatascience.com/transfer-learning-and-image-classification-using-keras-on-kaggle-kernels-c76d3b030649" TargetMode="External"/><Relationship Id="rId2" Type="http://schemas.openxmlformats.org/officeDocument/2006/relationships/hyperlink" Target="https://arxiv.org/abs/1409.155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imagesearch.com/2017/03/20/imagenet-vggnet-resnet-inception-xception-keras/" TargetMode="External"/><Relationship Id="rId5" Type="http://schemas.openxmlformats.org/officeDocument/2006/relationships/hyperlink" Target="https://twitter.com/fchollet" TargetMode="External"/><Relationship Id="rId4" Type="http://schemas.openxmlformats.org/officeDocument/2006/relationships/hyperlink" Target="https://arxiv.org/abs/1409.484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hands-on-guide-to-transfer-learning-with-real-world-applications-in-deep-learning-212bf3b2f27a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lexfridman/mit-deep-learning/blob/master/tutorial_deep_learning_basics/deep_learning_basic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556792"/>
          </a:xfrm>
        </p:spPr>
        <p:txBody>
          <a:bodyPr anchor="t" anchorCtr="0">
            <a:normAutofit fontScale="90000"/>
          </a:bodyPr>
          <a:lstStyle/>
          <a:p>
            <a:pPr marL="0"/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3100" b="1" dirty="0" smtClean="0">
                <a:solidFill>
                  <a:schemeClr val="bg1">
                    <a:lumMod val="95000"/>
                  </a:schemeClr>
                </a:solidFill>
              </a:rPr>
              <a:t>Gradient </a:t>
            </a:r>
            <a:r>
              <a:rPr lang="en-US" altLang="zh-TW" sz="3100" b="1" dirty="0">
                <a:solidFill>
                  <a:schemeClr val="bg1">
                    <a:lumMod val="95000"/>
                  </a:schemeClr>
                </a:solidFill>
              </a:rPr>
              <a:t>descent never guarantee global minima </a:t>
            </a:r>
            <a:r>
              <a:rPr lang="en-US" altLang="zh-TW" b="1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zh-TW" b="1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1484784"/>
            <a:ext cx="7886700" cy="3775274"/>
          </a:xfrm>
        </p:spPr>
        <p:txBody>
          <a:bodyPr/>
          <a:lstStyle/>
          <a:p>
            <a:pPr marL="0" indent="0">
              <a:buNone/>
            </a:pP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23528" y="1628800"/>
            <a:ext cx="4267763" cy="3168352"/>
            <a:chOff x="2141628" y="1985961"/>
            <a:chExt cx="5417088" cy="433863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7793" y="1985961"/>
              <a:ext cx="5260923" cy="43386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2141628" y="3738534"/>
                  <a:ext cx="3123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TW" alt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1628" y="3738534"/>
                  <a:ext cx="312330" cy="4308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427448" y="5437129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7448" y="5437129"/>
                  <a:ext cx="493212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6309167" y="5396258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167" y="5396258"/>
                  <a:ext cx="5014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字方塊 8"/>
          <p:cNvSpPr txBox="1"/>
          <p:nvPr/>
        </p:nvSpPr>
        <p:spPr>
          <a:xfrm>
            <a:off x="4427984" y="1772816"/>
            <a:ext cx="4032448" cy="95410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prstClr val="white"/>
                </a:solidFill>
              </a:rPr>
              <a:t>Keep in mind that</a:t>
            </a:r>
            <a:r>
              <a:rPr lang="en-US" altLang="zh-TW" sz="2800" dirty="0" smtClean="0">
                <a:solidFill>
                  <a:prstClr val="white"/>
                </a:solidFill>
              </a:rPr>
              <a:t>: Different initializations will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4005064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white"/>
                </a:solidFill>
              </a:rPr>
              <a:t>Reach different minima, so different results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6084168" y="3140968"/>
            <a:ext cx="641261" cy="53799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226" y="528239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b="1" dirty="0">
                <a:solidFill>
                  <a:prstClr val="black"/>
                </a:solidFill>
              </a:rPr>
              <a:t>Who is Afraid of Non-Convex Loss Functions</a:t>
            </a:r>
            <a:r>
              <a:rPr lang="en-US" altLang="zh-TW" sz="2400" dirty="0" smtClean="0">
                <a:solidFill>
                  <a:prstClr val="black"/>
                </a:solidFill>
              </a:rPr>
              <a:t>? (17:36 -27:16 -30:41 min)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lvl="1"/>
            <a:r>
              <a:rPr lang="en-US" altLang="zh-TW" sz="2400" u="sng" dirty="0">
                <a:solidFill>
                  <a:prstClr val="black"/>
                </a:solidFill>
                <a:hlinkClick r:id="rId6"/>
              </a:rPr>
              <a:t>http://videolectures.net/eml07_lecun_wia</a:t>
            </a:r>
            <a:r>
              <a:rPr lang="en-US" altLang="zh-TW" sz="2400" u="sng" dirty="0" smtClean="0">
                <a:solidFill>
                  <a:prstClr val="black"/>
                </a:solidFill>
                <a:hlinkClick r:id="rId6"/>
              </a:rPr>
              <a:t>/</a:t>
            </a:r>
            <a:endParaRPr lang="en-US" altLang="zh-TW" sz="2400" u="sng" dirty="0" smtClean="0">
              <a:solidFill>
                <a:prstClr val="black"/>
              </a:solidFill>
            </a:endParaRPr>
          </a:p>
          <a:p>
            <a:pPr lvl="1"/>
            <a:endParaRPr lang="es-ES" altLang="zh-TW" sz="2400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086227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6970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62409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5070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64487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13320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Besides local minima ……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09536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4226140" y="397251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55032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01390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21269" y="175520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cost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319576" y="6050224"/>
            <a:ext cx="254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p</a:t>
            </a:r>
            <a:r>
              <a:rPr lang="en-US" altLang="zh-TW" sz="2400" dirty="0" smtClean="0">
                <a:solidFill>
                  <a:prstClr val="black"/>
                </a:solidFill>
              </a:rPr>
              <a:t>arameter space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45244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Very slow at the </a:t>
            </a:r>
            <a:r>
              <a:rPr lang="en-US" altLang="zh-TW" sz="2800" b="1" dirty="0">
                <a:solidFill>
                  <a:prstClr val="white"/>
                </a:solidFill>
              </a:rPr>
              <a:t>plateau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08094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white"/>
                </a:solidFill>
              </a:rPr>
              <a:t>Stuck at local minima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009471" y="264796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707566" y="5250879"/>
                <a:ext cx="1053142" cy="81394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566" y="5250879"/>
                <a:ext cx="1053142" cy="8139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4731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19014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Stuck at saddle point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31315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281010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899351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738592" y="5212030"/>
                <a:ext cx="1053142" cy="81394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92" y="5212030"/>
                <a:ext cx="1053142" cy="8139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988708" y="5227198"/>
                <a:ext cx="1053142" cy="81394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708" y="5227198"/>
                <a:ext cx="1053142" cy="8139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4697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2706138" y="584127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434604" y="581682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6375849" y="582502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physical </a:t>
            </a:r>
            <a:r>
              <a:rPr lang="en-US" altLang="zh-TW" dirty="0" smtClean="0"/>
              <a:t>world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896815" y="25191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055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596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5655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529860" y="3152182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428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381011" y="4693609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28996" y="2812454"/>
            <a:ext cx="5086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How about put this phenomenon in gradient descent?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26459" y="2383674"/>
            <a:ext cx="1856075" cy="426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7245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3347542" y="4307839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445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4" name="手繪多邊形 3"/>
          <p:cNvSpPr/>
          <p:nvPr/>
        </p:nvSpPr>
        <p:spPr>
          <a:xfrm>
            <a:off x="1158073" y="21127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862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62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48603" y="169832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cost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5133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1263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640983" y="1994360"/>
            <a:ext cx="4568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Movement </a:t>
            </a:r>
            <a:r>
              <a:rPr lang="en-US" altLang="zh-TW" sz="2400" dirty="0">
                <a:solidFill>
                  <a:prstClr val="black"/>
                </a:solidFill>
              </a:rPr>
              <a:t>= </a:t>
            </a:r>
            <a:endParaRPr lang="en-US" altLang="zh-TW" sz="2400" dirty="0" smtClean="0">
              <a:solidFill>
                <a:prstClr val="black"/>
              </a:solidFill>
            </a:endParaRPr>
          </a:p>
          <a:p>
            <a:r>
              <a:rPr lang="en-US" altLang="zh-TW" sz="2400" dirty="0" smtClean="0">
                <a:solidFill>
                  <a:prstClr val="black"/>
                </a:solidFill>
              </a:rPr>
              <a:t>Negative </a:t>
            </a:r>
            <a:r>
              <a:rPr lang="en-US" altLang="zh-TW" sz="2400" dirty="0">
                <a:solidFill>
                  <a:prstClr val="black"/>
                </a:solidFill>
              </a:rPr>
              <a:t>of </a:t>
            </a:r>
            <a:r>
              <a:rPr lang="en-US" altLang="zh-TW" sz="2400" dirty="0" smtClean="0">
                <a:solidFill>
                  <a:prstClr val="black"/>
                </a:solidFill>
              </a:rPr>
              <a:t>Gradient + Momentum 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1690739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90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6919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6749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7314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580243" y="6127080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Gradient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3016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483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823353" y="5479503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76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560497" y="2731772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1474622" y="555244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3239484" y="5552109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5359885" y="55694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7146439" y="553377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4063842" y="307139"/>
            <a:ext cx="4586408" cy="1384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white"/>
                </a:solidFill>
              </a:rPr>
              <a:t>Still not guarantee reaching global minima, but give some hope ……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grpSp>
        <p:nvGrpSpPr>
          <p:cNvPr id="78" name="群組 77"/>
          <p:cNvGrpSpPr/>
          <p:nvPr/>
        </p:nvGrpSpPr>
        <p:grpSpPr>
          <a:xfrm>
            <a:off x="3774185" y="2875253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4947979" y="2308754"/>
              <a:ext cx="3265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prstClr val="black"/>
                  </a:solidFill>
                </a:rPr>
                <a:t>Negative of Gradient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prstClr val="black"/>
                  </a:solidFill>
                </a:rPr>
                <a:t>Momentum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prstClr val="black"/>
                  </a:solidFill>
                </a:rPr>
                <a:t>Real Movement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5576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7290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3514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5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331640" y="476672"/>
            <a:ext cx="699813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400" b="1" dirty="0">
              <a:solidFill>
                <a:prstClr val="black"/>
              </a:solidFill>
            </a:endParaRPr>
          </a:p>
          <a:p>
            <a:r>
              <a:rPr lang="en-US" sz="4000" b="1" dirty="0" smtClean="0"/>
              <a:t>But What Cost function</a:t>
            </a:r>
            <a:r>
              <a:rPr lang="en-US" sz="4000" b="1" dirty="0"/>
              <a:t>?</a:t>
            </a:r>
            <a:endParaRPr lang="en-US" sz="4000" b="1" dirty="0" smtClean="0"/>
          </a:p>
          <a:p>
            <a:r>
              <a:rPr lang="en-US" sz="4000" dirty="0" smtClean="0"/>
              <a:t>How </a:t>
            </a:r>
            <a:r>
              <a:rPr lang="en-US" sz="4000" dirty="0"/>
              <a:t>to measure </a:t>
            </a:r>
            <a:r>
              <a:rPr lang="en-US" sz="4000" dirty="0" smtClean="0"/>
              <a:t>accuracy?</a:t>
            </a:r>
          </a:p>
          <a:p>
            <a:endParaRPr lang="en-US" sz="4000" b="1" dirty="0"/>
          </a:p>
          <a:p>
            <a:pPr algn="ctr"/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smtClean="0">
                <a:solidFill>
                  <a:srgbClr val="0070C0"/>
                </a:solidFill>
              </a:rPr>
              <a:t>Cross-entropy</a:t>
            </a:r>
          </a:p>
          <a:p>
            <a:pPr algn="ctr"/>
            <a:r>
              <a:rPr lang="en-US" sz="4000" b="1" dirty="0">
                <a:solidFill>
                  <a:srgbClr val="0070C0"/>
                </a:solidFill>
              </a:rPr>
              <a:t>a</a:t>
            </a:r>
            <a:r>
              <a:rPr lang="en-US" sz="4000" b="1" dirty="0" smtClean="0">
                <a:solidFill>
                  <a:srgbClr val="0070C0"/>
                </a:solidFill>
              </a:rPr>
              <a:t>nd</a:t>
            </a:r>
          </a:p>
          <a:p>
            <a:pPr algn="ctr"/>
            <a:r>
              <a:rPr lang="en-US" sz="4000" b="1" dirty="0" smtClean="0">
                <a:solidFill>
                  <a:srgbClr val="0070C0"/>
                </a:solidFill>
              </a:rPr>
              <a:t>Maximum </a:t>
            </a:r>
            <a:r>
              <a:rPr lang="en-US" sz="4000" b="1" dirty="0">
                <a:solidFill>
                  <a:srgbClr val="0070C0"/>
                </a:solidFill>
              </a:rPr>
              <a:t>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34316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528" y="404664"/>
            <a:ext cx="7368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Intuitive approach for a </a:t>
            </a:r>
            <a:r>
              <a:rPr lang="en-US" sz="2800" b="1" dirty="0" smtClean="0">
                <a:solidFill>
                  <a:srgbClr val="FF0000"/>
                </a:solidFill>
              </a:rPr>
              <a:t>two-class (binary) classifier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467544" y="1412776"/>
                <a:ext cx="8280920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Take a data set: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s-E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 of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 smtClean="0"/>
                  <a:t>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 smtClean="0"/>
                  <a:t> belonging to two classes (labels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 smtClean="0"/>
                  <a:t> =0,1) </a:t>
                </a:r>
              </a:p>
              <a:p>
                <a:endParaRPr lang="es-ES" sz="2400" dirty="0"/>
              </a:p>
              <a:p>
                <a:endParaRPr lang="en-US" sz="2800" dirty="0" smtClean="0"/>
              </a:p>
              <a:p>
                <a:r>
                  <a:rPr lang="en-US" sz="2800" dirty="0" smtClean="0"/>
                  <a:t>Consider our classifier as an estimator of the conditional probability</a:t>
                </a:r>
                <a:r>
                  <a:rPr lang="es-ES" sz="2800" dirty="0" smtClean="0"/>
                  <a:t>: </a:t>
                </a:r>
              </a:p>
              <a:p>
                <a:endParaRPr lang="es-ES" sz="2800" b="0" i="1" dirty="0" smtClean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=1|</m:t>
                    </m:r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2800" dirty="0" smtClean="0"/>
                  <a:t>)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800" b="0" i="0" dirty="0" smtClean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s-ES" sz="2800" b="0" i="0" dirty="0" smtClean="0">
                  <a:latin typeface="Cambria Math" panose="02040503050406030204" pitchFamily="18" charset="0"/>
                </a:endParaRPr>
              </a:p>
              <a:p>
                <a:endParaRPr lang="es-ES" sz="2800" i="1" dirty="0" smtClean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…and so… </a:t>
                </a:r>
                <a14:m>
                  <m:oMath xmlns:m="http://schemas.openxmlformats.org/officeDocument/2006/math">
                    <m:r>
                      <a:rPr lang="es-ES" sz="280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8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" sz="2800">
                        <a:latin typeface="Cambria Math" panose="02040503050406030204" pitchFamily="18" charset="0"/>
                      </a:rPr>
                      <m:t>=0|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8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2800" dirty="0" smtClean="0"/>
                  <a:t>) =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12776"/>
                <a:ext cx="8280920" cy="4770537"/>
              </a:xfrm>
              <a:prstGeom prst="rect">
                <a:avLst/>
              </a:prstGeom>
              <a:blipFill rotWithShape="0">
                <a:blip r:embed="rId2"/>
                <a:stretch>
                  <a:fillRect l="-1546" t="-1279" r="-1473" b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9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528" y="476672"/>
            <a:ext cx="356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 PERFECT classifier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409184" y="1455148"/>
                <a:ext cx="8280920" cy="469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ES" sz="28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 smtClean="0"/>
                  <a:t>=1  then </a:t>
                </a:r>
                <a14:m>
                  <m:oMath xmlns:m="http://schemas.openxmlformats.org/officeDocument/2006/math">
                    <m:r>
                      <a:rPr lang="es-E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" sz="2800" i="1">
                        <a:latin typeface="Cambria Math" panose="02040503050406030204" pitchFamily="18" charset="0"/>
                      </a:rPr>
                      <m:t>=1|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2800" dirty="0"/>
                  <a:t>)</a:t>
                </a:r>
                <a14:m>
                  <m:oMath xmlns:m="http://schemas.openxmlformats.org/officeDocument/2006/math">
                    <m:r>
                      <a:rPr lang="es-ES" sz="2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800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 smtClean="0"/>
                  <a:t>=1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ES" sz="2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 smtClean="0"/>
                  <a:t>=0  </a:t>
                </a:r>
                <a:r>
                  <a:rPr lang="en-US" sz="2800" dirty="0"/>
                  <a:t>then </a:t>
                </a:r>
                <a14:m>
                  <m:oMath xmlns:m="http://schemas.openxmlformats.org/officeDocument/2006/math">
                    <m:r>
                      <a:rPr lang="es-E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" sz="2800" i="1">
                        <a:latin typeface="Cambria Math" panose="02040503050406030204" pitchFamily="18" charset="0"/>
                      </a:rPr>
                      <m:t>=1|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2800" dirty="0"/>
                  <a:t>)</a:t>
                </a:r>
                <a14:m>
                  <m:oMath xmlns:m="http://schemas.openxmlformats.org/officeDocument/2006/math">
                    <m:r>
                      <a:rPr lang="es-ES" sz="2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800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 smtClean="0"/>
                  <a:t>=0</a:t>
                </a:r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ES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ES" sz="2400" dirty="0"/>
              </a:p>
              <a:p>
                <a:r>
                  <a:rPr lang="en-US" sz="2400" dirty="0" smtClean="0"/>
                  <a:t>In a single expression</a:t>
                </a:r>
                <a:r>
                  <a:rPr lang="es-ES" sz="2400" dirty="0" smtClean="0"/>
                  <a:t>:</a:t>
                </a:r>
                <a:endParaRPr lang="es-ES" sz="2400" dirty="0"/>
              </a:p>
              <a:p>
                <a:pPr algn="ctr"/>
                <a:r>
                  <a:rPr lang="es-E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3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3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s-E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s-ES" sz="3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s-E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32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s-E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sz="32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d>
                          <m:dPr>
                            <m:ctrlPr>
                              <a:rPr lang="es-E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32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s-ES" sz="3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s-ES" sz="32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s-ES" sz="3200" b="0" dirty="0" smtClean="0"/>
              </a:p>
              <a:p>
                <a:pPr algn="ctr"/>
                <a:endParaRPr lang="es-ES" sz="2400" dirty="0" smtClean="0"/>
              </a:p>
              <a:p>
                <a:pPr algn="ctr"/>
                <a:r>
                  <a:rPr lang="en-US" sz="2800" dirty="0" smtClean="0">
                    <a:solidFill>
                      <a:srgbClr val="0070C0"/>
                    </a:solidFill>
                  </a:rPr>
                  <a:t>In a perfect classifier this must be:</a:t>
                </a:r>
              </a:p>
              <a:p>
                <a:pPr algn="ctr"/>
                <a:r>
                  <a:rPr lang="en-US" sz="2800" dirty="0" smtClean="0">
                    <a:solidFill>
                      <a:srgbClr val="0070C0"/>
                    </a:solidFill>
                  </a:rPr>
                  <a:t> a “probability” always 1  for every data </a:t>
                </a:r>
                <a:r>
                  <a:rPr lang="en-US" sz="2800" i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!!!</a:t>
                </a:r>
              </a:p>
              <a:p>
                <a:pPr algn="ctr"/>
                <a:endParaRPr lang="en-US" sz="2400" dirty="0" smtClean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84" y="1455148"/>
                <a:ext cx="8280920" cy="4695581"/>
              </a:xfrm>
              <a:prstGeom prst="rect">
                <a:avLst/>
              </a:prstGeom>
              <a:blipFill rotWithShape="0">
                <a:blip r:embed="rId3"/>
                <a:stretch>
                  <a:fillRect l="-1325" t="-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4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528" y="260648"/>
            <a:ext cx="356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PERFECT classifier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95536" y="836712"/>
                <a:ext cx="82809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All the probabilities/likelihood for each sample should be 1</a:t>
                </a:r>
                <a:endParaRPr lang="es-ES" sz="2400" dirty="0" smtClean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sz="2400" dirty="0" smtClean="0">
                    <a:solidFill>
                      <a:srgbClr val="0070C0"/>
                    </a:solidFill>
                  </a:rPr>
                  <a:t>Maximum Likelihood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8280920" cy="769441"/>
              </a:xfrm>
              <a:prstGeom prst="rect">
                <a:avLst/>
              </a:prstGeom>
              <a:blipFill rotWithShape="0">
                <a:blip r:embed="rId2"/>
                <a:stretch>
                  <a:fillRect l="-810" t="-3968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1331640" y="1412776"/>
                <a:ext cx="5948360" cy="1746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3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s-E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ES" sz="32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ES" sz="32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𝑀𝐿</m:t>
                                  </m:r>
                                </m:sub>
                              </m:sSub>
                              <m:r>
                                <a:rPr lang="es-ES" sz="32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∏"/>
                                  <m:ctrlPr>
                                    <a:rPr lang="es-ES" sz="32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sz="32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ES" sz="32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sz="3200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s-E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32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sz="3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s-E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3200" i="1" dirty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s-ES" sz="3200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3200" i="1" dirty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3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3200" i="1" dirty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3200" i="1" dirty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s-ES" sz="3200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s-E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3200" i="1" dirty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3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3200" i="1" dirty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3200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  <m:sub/>
                          </m:sSub>
                        </m:e>
                        <m:sub/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412776"/>
                <a:ext cx="5948360" cy="17461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539552" y="3356992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srgbClr val="0070C0"/>
                </a:solidFill>
              </a:rPr>
              <a:t>From that a Cost Function can be obtained taking: </a:t>
            </a:r>
            <a:r>
              <a:rPr lang="en-US" sz="2400" b="1" dirty="0" smtClean="0"/>
              <a:t>the negative logarithm = Cross-entropy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683568" y="4725144"/>
                <a:ext cx="7985841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Cross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s-E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25144"/>
                <a:ext cx="7985841" cy="11308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ángulo 1"/>
          <p:cNvSpPr/>
          <p:nvPr/>
        </p:nvSpPr>
        <p:spPr>
          <a:xfrm>
            <a:off x="4644008" y="5805264"/>
            <a:ext cx="3096344" cy="7200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Understand the intuitive “power “of this Loss function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idx="1"/>
          </p:nvPr>
        </p:nvSpPr>
        <p:spPr>
          <a:xfrm>
            <a:off x="611560" y="908720"/>
            <a:ext cx="7886700" cy="4351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1pPr>
            <a:lvl2pPr marL="742950" indent="-28575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2pPr>
            <a:lvl3pPr marL="11430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3pPr>
            <a:lvl4pPr marL="16002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4pPr>
            <a:lvl5pPr marL="20574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Training Neural Networks</a:t>
            </a:r>
          </a:p>
          <a:p>
            <a:pPr marL="0" indent="0" algn="ctr" eaLnBrk="1" hangingPunct="1">
              <a:buNone/>
            </a:pPr>
            <a:r>
              <a:rPr lang="en-US" altLang="en-US" sz="36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                                     </a:t>
            </a:r>
          </a:p>
          <a:p>
            <a:pPr marL="0" indent="0" algn="ctr" eaLnBrk="1" hangingPunct="1">
              <a:buNone/>
            </a:pPr>
            <a:r>
              <a:rPr lang="en-US" altLang="en-US" sz="4400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Backpropagation</a:t>
            </a:r>
            <a:endParaRPr lang="en-US" altLang="en-US" sz="4400" i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s-ES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marL="0" indent="0" algn="ctr" eaLnBrk="1" hangingPunct="1">
              <a:buNone/>
            </a:pP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Refers to the method for </a:t>
            </a:r>
            <a:r>
              <a:rPr lang="en-US" altLang="en-US" sz="3200" u="sng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Gradients estimation </a:t>
            </a:r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it is </a:t>
            </a:r>
            <a:r>
              <a:rPr lang="en-US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NOT an optimization method</a:t>
            </a:r>
          </a:p>
        </p:txBody>
      </p:sp>
    </p:spTree>
    <p:extLst>
      <p:ext uri="{BB962C8B-B14F-4D97-AF65-F5344CB8AC3E}">
        <p14:creationId xmlns:p14="http://schemas.microsoft.com/office/powerpoint/2010/main" val="373688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83568" y="6237312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1pPr>
            <a:lvl2pPr marL="742950" indent="-28575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2pPr>
            <a:lvl3pPr marL="11430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3pPr>
            <a:lvl4pPr marL="16002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4pPr>
            <a:lvl5pPr marL="20574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9pPr>
          </a:lstStyle>
          <a:p>
            <a:pPr eaLnBrk="1" hangingPunct="1"/>
            <a:r>
              <a:rPr lang="en-US" altLang="en-US" sz="1400" dirty="0" smtClean="0">
                <a:solidFill>
                  <a:srgbClr val="00CCFF"/>
                </a:solidFill>
                <a:latin typeface="Times New Roman" panose="02020603050405020304" pitchFamily="18" charset="0"/>
              </a:rPr>
              <a:t>September 30, 2010</a:t>
            </a:r>
            <a:endParaRPr lang="en-CA" altLang="en-US" sz="1400" dirty="0" smtClean="0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1pPr>
            <a:lvl2pPr marL="742950" indent="-28575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2pPr>
            <a:lvl3pPr marL="11430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3pPr>
            <a:lvl4pPr marL="16002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4pPr>
            <a:lvl5pPr marL="20574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9pPr>
          </a:lstStyle>
          <a:p>
            <a:pPr eaLnBrk="1" hangingPunct="1"/>
            <a:r>
              <a:rPr lang="en-US" altLang="en-US" sz="1400" dirty="0" smtClean="0">
                <a:solidFill>
                  <a:srgbClr val="00CCFF"/>
                </a:solidFill>
                <a:latin typeface="Times New Roman" panose="02020603050405020304" pitchFamily="18" charset="0"/>
              </a:rPr>
              <a:t>Neural Networks                                                                 Lecture 8: Backpropagation Learning</a:t>
            </a:r>
            <a:endParaRPr lang="en-CA" altLang="en-US" sz="1400" dirty="0" smtClean="0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Terminology</a:t>
            </a:r>
            <a:endParaRPr lang="en-CA" dirty="0" smtClean="0"/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7696200" cy="685800"/>
          </a:xfrm>
        </p:spPr>
        <p:txBody>
          <a:bodyPr/>
          <a:lstStyle/>
          <a:p>
            <a:pPr marL="0" indent="0" eaLnBrk="1" hangingPunct="1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b="1" dirty="0" smtClean="0">
                <a:solidFill>
                  <a:srgbClr val="00FFFF"/>
                </a:solidFill>
                <a:sym typeface="Symbol" pitchFamily="18" charset="2"/>
              </a:rPr>
              <a:t>Example: </a:t>
            </a:r>
            <a:r>
              <a:rPr lang="en-US" sz="2800" dirty="0" smtClean="0">
                <a:sym typeface="Symbol" pitchFamily="18" charset="2"/>
              </a:rPr>
              <a:t>Network function f: </a:t>
            </a:r>
            <a:r>
              <a:rPr lang="en-US" sz="2800" b="1" dirty="0" smtClean="0">
                <a:sym typeface="Symbol" pitchFamily="18" charset="2"/>
              </a:rPr>
              <a:t>R</a:t>
            </a:r>
            <a:r>
              <a:rPr lang="en-US" sz="2800" baseline="30000" dirty="0" smtClean="0">
                <a:sym typeface="Symbol" pitchFamily="18" charset="2"/>
              </a:rPr>
              <a:t>3 </a:t>
            </a:r>
            <a:r>
              <a:rPr lang="en-US" sz="2800" dirty="0" smtClean="0">
                <a:sym typeface="Symbol" pitchFamily="18" charset="2"/>
              </a:rPr>
              <a:t> </a:t>
            </a:r>
            <a:r>
              <a:rPr lang="en-US" sz="2800" b="1" dirty="0" smtClean="0">
                <a:sym typeface="Symbol" pitchFamily="18" charset="2"/>
              </a:rPr>
              <a:t>R</a:t>
            </a:r>
            <a:r>
              <a:rPr lang="en-US" sz="2800" baseline="30000" dirty="0" smtClean="0">
                <a:sym typeface="Symbol" pitchFamily="18" charset="2"/>
              </a:rPr>
              <a:t>2</a:t>
            </a:r>
          </a:p>
        </p:txBody>
      </p:sp>
      <p:sp>
        <p:nvSpPr>
          <p:cNvPr id="450564" name="Oval 4"/>
          <p:cNvSpPr>
            <a:spLocks noChangeArrowheads="1"/>
          </p:cNvSpPr>
          <p:nvPr/>
        </p:nvSpPr>
        <p:spPr bwMode="auto">
          <a:xfrm>
            <a:off x="1828800" y="50292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5" name="Oval 5"/>
          <p:cNvSpPr>
            <a:spLocks noChangeArrowheads="1"/>
          </p:cNvSpPr>
          <p:nvPr/>
        </p:nvSpPr>
        <p:spPr bwMode="auto">
          <a:xfrm>
            <a:off x="3276600" y="50292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4724400" y="50292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10668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25146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9" name="Oval 9"/>
          <p:cNvSpPr>
            <a:spLocks noChangeArrowheads="1"/>
          </p:cNvSpPr>
          <p:nvPr/>
        </p:nvSpPr>
        <p:spPr bwMode="auto">
          <a:xfrm>
            <a:off x="39624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0" name="Oval 10"/>
          <p:cNvSpPr>
            <a:spLocks noChangeArrowheads="1"/>
          </p:cNvSpPr>
          <p:nvPr/>
        </p:nvSpPr>
        <p:spPr bwMode="auto">
          <a:xfrm>
            <a:off x="54102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1" name="Oval 11"/>
          <p:cNvSpPr>
            <a:spLocks noChangeArrowheads="1"/>
          </p:cNvSpPr>
          <p:nvPr/>
        </p:nvSpPr>
        <p:spPr bwMode="auto">
          <a:xfrm>
            <a:off x="2514600" y="21336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2" name="Oval 12"/>
          <p:cNvSpPr>
            <a:spLocks noChangeArrowheads="1"/>
          </p:cNvSpPr>
          <p:nvPr/>
        </p:nvSpPr>
        <p:spPr bwMode="auto">
          <a:xfrm>
            <a:off x="3962400" y="21336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3" name="Rectangle 13"/>
          <p:cNvSpPr>
            <a:spLocks noChangeArrowheads="1"/>
          </p:cNvSpPr>
          <p:nvPr/>
        </p:nvSpPr>
        <p:spPr bwMode="auto">
          <a:xfrm>
            <a:off x="6477000" y="19812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</a:t>
            </a:r>
          </a:p>
        </p:txBody>
      </p:sp>
      <p:sp>
        <p:nvSpPr>
          <p:cNvPr id="450574" name="Rectangle 14"/>
          <p:cNvSpPr>
            <a:spLocks noChangeArrowheads="1"/>
          </p:cNvSpPr>
          <p:nvPr/>
        </p:nvSpPr>
        <p:spPr bwMode="auto">
          <a:xfrm>
            <a:off x="6477000" y="35052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</a:t>
            </a:r>
          </a:p>
        </p:txBody>
      </p:sp>
      <p:sp>
        <p:nvSpPr>
          <p:cNvPr id="450575" name="Rectangle 15"/>
          <p:cNvSpPr>
            <a:spLocks noChangeArrowheads="1"/>
          </p:cNvSpPr>
          <p:nvPr/>
        </p:nvSpPr>
        <p:spPr bwMode="auto">
          <a:xfrm>
            <a:off x="6477000" y="49530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input layer</a:t>
            </a:r>
          </a:p>
        </p:txBody>
      </p:sp>
      <p:sp>
        <p:nvSpPr>
          <p:cNvPr id="450576" name="Line 16"/>
          <p:cNvSpPr>
            <a:spLocks noChangeShapeType="1"/>
          </p:cNvSpPr>
          <p:nvPr/>
        </p:nvSpPr>
        <p:spPr bwMode="auto">
          <a:xfrm flipH="1" flipV="1">
            <a:off x="1219200" y="388620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7" name="Line 17"/>
          <p:cNvSpPr>
            <a:spLocks noChangeShapeType="1"/>
          </p:cNvSpPr>
          <p:nvPr/>
        </p:nvSpPr>
        <p:spPr bwMode="auto">
          <a:xfrm flipV="1">
            <a:off x="1981200" y="388620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8" name="Line 18"/>
          <p:cNvSpPr>
            <a:spLocks noChangeShapeType="1"/>
          </p:cNvSpPr>
          <p:nvPr/>
        </p:nvSpPr>
        <p:spPr bwMode="auto">
          <a:xfrm flipV="1">
            <a:off x="1981200" y="388620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9" name="Line 19"/>
          <p:cNvSpPr>
            <a:spLocks noChangeShapeType="1"/>
          </p:cNvSpPr>
          <p:nvPr/>
        </p:nvSpPr>
        <p:spPr bwMode="auto">
          <a:xfrm flipV="1">
            <a:off x="1981200" y="3886200"/>
            <a:ext cx="35814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0" name="Line 20"/>
          <p:cNvSpPr>
            <a:spLocks noChangeShapeType="1"/>
          </p:cNvSpPr>
          <p:nvPr/>
        </p:nvSpPr>
        <p:spPr bwMode="auto">
          <a:xfrm flipH="1" flipV="1">
            <a:off x="1219200" y="388620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1" name="Line 21"/>
          <p:cNvSpPr>
            <a:spLocks noChangeShapeType="1"/>
          </p:cNvSpPr>
          <p:nvPr/>
        </p:nvSpPr>
        <p:spPr bwMode="auto">
          <a:xfrm flipH="1" flipV="1">
            <a:off x="2667000" y="388620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2" name="Line 22"/>
          <p:cNvSpPr>
            <a:spLocks noChangeShapeType="1"/>
          </p:cNvSpPr>
          <p:nvPr/>
        </p:nvSpPr>
        <p:spPr bwMode="auto">
          <a:xfrm flipV="1">
            <a:off x="3429000" y="388620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3" name="Line 23"/>
          <p:cNvSpPr>
            <a:spLocks noChangeShapeType="1"/>
          </p:cNvSpPr>
          <p:nvPr/>
        </p:nvSpPr>
        <p:spPr bwMode="auto">
          <a:xfrm flipV="1">
            <a:off x="3429000" y="388620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4" name="Line 24"/>
          <p:cNvSpPr>
            <a:spLocks noChangeShapeType="1"/>
          </p:cNvSpPr>
          <p:nvPr/>
        </p:nvSpPr>
        <p:spPr bwMode="auto">
          <a:xfrm flipH="1" flipV="1">
            <a:off x="1219200" y="3886200"/>
            <a:ext cx="3657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5" name="Line 25"/>
          <p:cNvSpPr>
            <a:spLocks noChangeShapeType="1"/>
          </p:cNvSpPr>
          <p:nvPr/>
        </p:nvSpPr>
        <p:spPr bwMode="auto">
          <a:xfrm flipH="1" flipV="1">
            <a:off x="2667000" y="388620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6" name="Line 26"/>
          <p:cNvSpPr>
            <a:spLocks noChangeShapeType="1"/>
          </p:cNvSpPr>
          <p:nvPr/>
        </p:nvSpPr>
        <p:spPr bwMode="auto">
          <a:xfrm flipH="1" flipV="1">
            <a:off x="4114800" y="388620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7" name="Line 27"/>
          <p:cNvSpPr>
            <a:spLocks noChangeShapeType="1"/>
          </p:cNvSpPr>
          <p:nvPr/>
        </p:nvSpPr>
        <p:spPr bwMode="auto">
          <a:xfrm flipV="1">
            <a:off x="4876800" y="388620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8" name="Line 28"/>
          <p:cNvSpPr>
            <a:spLocks noChangeShapeType="1"/>
          </p:cNvSpPr>
          <p:nvPr/>
        </p:nvSpPr>
        <p:spPr bwMode="auto">
          <a:xfrm flipV="1">
            <a:off x="12192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9" name="Line 29"/>
          <p:cNvSpPr>
            <a:spLocks noChangeShapeType="1"/>
          </p:cNvSpPr>
          <p:nvPr/>
        </p:nvSpPr>
        <p:spPr bwMode="auto">
          <a:xfrm flipV="1">
            <a:off x="1219200" y="243840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0" name="Line 30"/>
          <p:cNvSpPr>
            <a:spLocks noChangeShapeType="1"/>
          </p:cNvSpPr>
          <p:nvPr/>
        </p:nvSpPr>
        <p:spPr bwMode="auto">
          <a:xfrm flipV="1">
            <a:off x="2667000" y="243840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1" name="Line 31"/>
          <p:cNvSpPr>
            <a:spLocks noChangeShapeType="1"/>
          </p:cNvSpPr>
          <p:nvPr/>
        </p:nvSpPr>
        <p:spPr bwMode="auto">
          <a:xfrm flipV="1">
            <a:off x="26670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2" name="Line 32"/>
          <p:cNvSpPr>
            <a:spLocks noChangeShapeType="1"/>
          </p:cNvSpPr>
          <p:nvPr/>
        </p:nvSpPr>
        <p:spPr bwMode="auto">
          <a:xfrm flipH="1" flipV="1">
            <a:off x="26670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3" name="Line 33"/>
          <p:cNvSpPr>
            <a:spLocks noChangeShapeType="1"/>
          </p:cNvSpPr>
          <p:nvPr/>
        </p:nvSpPr>
        <p:spPr bwMode="auto">
          <a:xfrm flipV="1">
            <a:off x="4114800" y="243840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4" name="Line 34"/>
          <p:cNvSpPr>
            <a:spLocks noChangeShapeType="1"/>
          </p:cNvSpPr>
          <p:nvPr/>
        </p:nvSpPr>
        <p:spPr bwMode="auto">
          <a:xfrm flipH="1" flipV="1">
            <a:off x="2667000" y="243840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5" name="Line 35"/>
          <p:cNvSpPr>
            <a:spLocks noChangeShapeType="1"/>
          </p:cNvSpPr>
          <p:nvPr/>
        </p:nvSpPr>
        <p:spPr bwMode="auto">
          <a:xfrm flipH="1" flipV="1">
            <a:off x="41148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6" name="Rectangle 36"/>
          <p:cNvSpPr>
            <a:spLocks noChangeArrowheads="1"/>
          </p:cNvSpPr>
          <p:nvPr/>
        </p:nvSpPr>
        <p:spPr bwMode="auto">
          <a:xfrm>
            <a:off x="2590800" y="57912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input vector</a:t>
            </a:r>
          </a:p>
        </p:txBody>
      </p:sp>
      <p:sp>
        <p:nvSpPr>
          <p:cNvPr id="450597" name="Rectangle 37"/>
          <p:cNvSpPr>
            <a:spLocks noChangeArrowheads="1"/>
          </p:cNvSpPr>
          <p:nvPr/>
        </p:nvSpPr>
        <p:spPr bwMode="auto">
          <a:xfrm>
            <a:off x="2286000" y="12954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vector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1752600" y="53340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3200400" y="53340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3810000" y="16002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2362200" y="16002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45" name="Rectangle 36"/>
          <p:cNvSpPr>
            <a:spLocks noChangeArrowheads="1"/>
          </p:cNvSpPr>
          <p:nvPr/>
        </p:nvSpPr>
        <p:spPr bwMode="auto">
          <a:xfrm>
            <a:off x="4648200" y="53340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</a:t>
            </a:r>
          </a:p>
        </p:txBody>
      </p:sp>
      <p:graphicFrame>
        <p:nvGraphicFramePr>
          <p:cNvPr id="141316" name="Object 2"/>
          <p:cNvGraphicFramePr>
            <a:graphicFrameLocks noChangeAspect="1"/>
          </p:cNvGraphicFramePr>
          <p:nvPr>
            <p:extLst/>
          </p:nvPr>
        </p:nvGraphicFramePr>
        <p:xfrm>
          <a:off x="1116013" y="2420938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2" name="Ecuación" r:id="rId3" imgW="330120" imgH="253800" progId="Equation.3">
                  <p:embed/>
                </p:oleObj>
              </mc:Choice>
              <mc:Fallback>
                <p:oleObj name="Ecuación" r:id="rId3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>
            <p:extLst/>
          </p:nvPr>
        </p:nvGraphicFramePr>
        <p:xfrm>
          <a:off x="4932040" y="2492896"/>
          <a:ext cx="80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3" name="Equation" r:id="rId5" imgW="330120" imgH="253800" progId="Equation.3">
                  <p:embed/>
                </p:oleObj>
              </mc:Choice>
              <mc:Fallback>
                <p:oleObj name="Equation" r:id="rId5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492896"/>
                        <a:ext cx="80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/>
          </p:nvPr>
        </p:nvGraphicFramePr>
        <p:xfrm>
          <a:off x="611560" y="4293096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4" name="Equation" r:id="rId7" imgW="330120" imgH="253800" progId="Equation.3">
                  <p:embed/>
                </p:oleObj>
              </mc:Choice>
              <mc:Fallback>
                <p:oleObj name="Equation" r:id="rId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293096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5436096" y="4221088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5" name="Equation" r:id="rId9" imgW="330120" imgH="253800" progId="Equation.3">
                  <p:embed/>
                </p:oleObj>
              </mc:Choice>
              <mc:Fallback>
                <p:oleObj name="Equation" r:id="rId9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221088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394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IPTC Summer Seminar MATERIALS</a:t>
            </a:r>
            <a:endParaRPr lang="en-US" sz="3200" b="1" dirty="0"/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784887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Please</a:t>
            </a:r>
            <a:r>
              <a:rPr lang="es-ES" sz="2800" b="1" dirty="0"/>
              <a:t> </a:t>
            </a:r>
            <a:r>
              <a:rPr lang="en-US" sz="2800" b="1" dirty="0"/>
              <a:t>go</a:t>
            </a:r>
            <a:r>
              <a:rPr lang="es-ES" sz="2800" b="1" dirty="0"/>
              <a:t> to </a:t>
            </a:r>
            <a:r>
              <a:rPr lang="es-ES" sz="2800" b="1" dirty="0" err="1"/>
              <a:t>our</a:t>
            </a:r>
            <a:r>
              <a:rPr lang="es-ES" sz="2800" b="1" dirty="0"/>
              <a:t> MSTC </a:t>
            </a:r>
            <a:r>
              <a:rPr lang="es-ES" sz="2800" b="1" dirty="0" err="1"/>
              <a:t>GitHub</a:t>
            </a:r>
            <a:r>
              <a:rPr lang="es-ES" sz="2800" b="1" dirty="0"/>
              <a:t>:</a:t>
            </a:r>
            <a:endParaRPr lang="en-US" sz="2800" b="1" dirty="0"/>
          </a:p>
          <a:p>
            <a:r>
              <a:rPr lang="en-US" sz="2800" b="1" dirty="0">
                <a:hlinkClick r:id="rId2"/>
              </a:rPr>
              <a:t>https://github.com/MasterMSTC/IPTC_DeepLearning</a:t>
            </a:r>
            <a:r>
              <a:rPr lang="en-US" sz="2800" b="1" dirty="0"/>
              <a:t> </a:t>
            </a:r>
          </a:p>
          <a:p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71874"/>
            <a:ext cx="7812360" cy="378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01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4" name="Oval 4"/>
          <p:cNvSpPr>
            <a:spLocks noChangeArrowheads="1"/>
          </p:cNvSpPr>
          <p:nvPr/>
        </p:nvSpPr>
        <p:spPr bwMode="auto">
          <a:xfrm>
            <a:off x="1609130" y="45014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5" name="Oval 5"/>
          <p:cNvSpPr>
            <a:spLocks noChangeArrowheads="1"/>
          </p:cNvSpPr>
          <p:nvPr/>
        </p:nvSpPr>
        <p:spPr bwMode="auto">
          <a:xfrm>
            <a:off x="3056930" y="45014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4504730" y="45014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8471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22949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9" name="Oval 9"/>
          <p:cNvSpPr>
            <a:spLocks noChangeArrowheads="1"/>
          </p:cNvSpPr>
          <p:nvPr/>
        </p:nvSpPr>
        <p:spPr bwMode="auto">
          <a:xfrm>
            <a:off x="37427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0" name="Oval 10"/>
          <p:cNvSpPr>
            <a:spLocks noChangeArrowheads="1"/>
          </p:cNvSpPr>
          <p:nvPr/>
        </p:nvSpPr>
        <p:spPr bwMode="auto">
          <a:xfrm>
            <a:off x="51905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1" name="Oval 11"/>
          <p:cNvSpPr>
            <a:spLocks noChangeArrowheads="1"/>
          </p:cNvSpPr>
          <p:nvPr/>
        </p:nvSpPr>
        <p:spPr bwMode="auto">
          <a:xfrm>
            <a:off x="2294930" y="16058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2" name="Oval 12"/>
          <p:cNvSpPr>
            <a:spLocks noChangeArrowheads="1"/>
          </p:cNvSpPr>
          <p:nvPr/>
        </p:nvSpPr>
        <p:spPr bwMode="auto">
          <a:xfrm>
            <a:off x="3742730" y="16058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6" name="Line 16"/>
          <p:cNvSpPr>
            <a:spLocks noChangeShapeType="1"/>
          </p:cNvSpPr>
          <p:nvPr/>
        </p:nvSpPr>
        <p:spPr bwMode="auto">
          <a:xfrm flipH="1" flipV="1">
            <a:off x="999530" y="335848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7" name="Line 17"/>
          <p:cNvSpPr>
            <a:spLocks noChangeShapeType="1"/>
          </p:cNvSpPr>
          <p:nvPr/>
        </p:nvSpPr>
        <p:spPr bwMode="auto">
          <a:xfrm flipV="1">
            <a:off x="1761530" y="335848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8" name="Line 18"/>
          <p:cNvSpPr>
            <a:spLocks noChangeShapeType="1"/>
          </p:cNvSpPr>
          <p:nvPr/>
        </p:nvSpPr>
        <p:spPr bwMode="auto">
          <a:xfrm flipV="1">
            <a:off x="1761530" y="335848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9" name="Line 19"/>
          <p:cNvSpPr>
            <a:spLocks noChangeShapeType="1"/>
          </p:cNvSpPr>
          <p:nvPr/>
        </p:nvSpPr>
        <p:spPr bwMode="auto">
          <a:xfrm flipV="1">
            <a:off x="1761530" y="3358480"/>
            <a:ext cx="35814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0" name="Line 20"/>
          <p:cNvSpPr>
            <a:spLocks noChangeShapeType="1"/>
          </p:cNvSpPr>
          <p:nvPr/>
        </p:nvSpPr>
        <p:spPr bwMode="auto">
          <a:xfrm flipH="1" flipV="1">
            <a:off x="999530" y="335848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1" name="Line 21"/>
          <p:cNvSpPr>
            <a:spLocks noChangeShapeType="1"/>
          </p:cNvSpPr>
          <p:nvPr/>
        </p:nvSpPr>
        <p:spPr bwMode="auto">
          <a:xfrm flipH="1" flipV="1">
            <a:off x="2447330" y="335848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2" name="Line 22"/>
          <p:cNvSpPr>
            <a:spLocks noChangeShapeType="1"/>
          </p:cNvSpPr>
          <p:nvPr/>
        </p:nvSpPr>
        <p:spPr bwMode="auto">
          <a:xfrm flipV="1">
            <a:off x="3209330" y="335848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3" name="Line 23"/>
          <p:cNvSpPr>
            <a:spLocks noChangeShapeType="1"/>
          </p:cNvSpPr>
          <p:nvPr/>
        </p:nvSpPr>
        <p:spPr bwMode="auto">
          <a:xfrm flipV="1">
            <a:off x="3209330" y="335848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4" name="Line 24"/>
          <p:cNvSpPr>
            <a:spLocks noChangeShapeType="1"/>
          </p:cNvSpPr>
          <p:nvPr/>
        </p:nvSpPr>
        <p:spPr bwMode="auto">
          <a:xfrm flipH="1" flipV="1">
            <a:off x="999530" y="3358480"/>
            <a:ext cx="3657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5" name="Line 25"/>
          <p:cNvSpPr>
            <a:spLocks noChangeShapeType="1"/>
          </p:cNvSpPr>
          <p:nvPr/>
        </p:nvSpPr>
        <p:spPr bwMode="auto">
          <a:xfrm flipH="1" flipV="1">
            <a:off x="2447330" y="335848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6" name="Line 26"/>
          <p:cNvSpPr>
            <a:spLocks noChangeShapeType="1"/>
          </p:cNvSpPr>
          <p:nvPr/>
        </p:nvSpPr>
        <p:spPr bwMode="auto">
          <a:xfrm flipH="1" flipV="1">
            <a:off x="3895130" y="335848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7" name="Line 27"/>
          <p:cNvSpPr>
            <a:spLocks noChangeShapeType="1"/>
          </p:cNvSpPr>
          <p:nvPr/>
        </p:nvSpPr>
        <p:spPr bwMode="auto">
          <a:xfrm flipV="1">
            <a:off x="4657130" y="335848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8" name="Line 28"/>
          <p:cNvSpPr>
            <a:spLocks noChangeShapeType="1"/>
          </p:cNvSpPr>
          <p:nvPr/>
        </p:nvSpPr>
        <p:spPr bwMode="auto">
          <a:xfrm flipV="1">
            <a:off x="9995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9" name="Line 29"/>
          <p:cNvSpPr>
            <a:spLocks noChangeShapeType="1"/>
          </p:cNvSpPr>
          <p:nvPr/>
        </p:nvSpPr>
        <p:spPr bwMode="auto">
          <a:xfrm flipV="1">
            <a:off x="999530" y="191068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0" name="Line 30"/>
          <p:cNvSpPr>
            <a:spLocks noChangeShapeType="1"/>
          </p:cNvSpPr>
          <p:nvPr/>
        </p:nvSpPr>
        <p:spPr bwMode="auto">
          <a:xfrm flipV="1">
            <a:off x="2447330" y="191068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1" name="Line 31"/>
          <p:cNvSpPr>
            <a:spLocks noChangeShapeType="1"/>
          </p:cNvSpPr>
          <p:nvPr/>
        </p:nvSpPr>
        <p:spPr bwMode="auto">
          <a:xfrm flipV="1">
            <a:off x="24473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2" name="Line 32"/>
          <p:cNvSpPr>
            <a:spLocks noChangeShapeType="1"/>
          </p:cNvSpPr>
          <p:nvPr/>
        </p:nvSpPr>
        <p:spPr bwMode="auto">
          <a:xfrm flipH="1" flipV="1">
            <a:off x="24473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3" name="Line 33"/>
          <p:cNvSpPr>
            <a:spLocks noChangeShapeType="1"/>
          </p:cNvSpPr>
          <p:nvPr/>
        </p:nvSpPr>
        <p:spPr bwMode="auto">
          <a:xfrm flipV="1">
            <a:off x="3895130" y="191068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4" name="Line 34"/>
          <p:cNvSpPr>
            <a:spLocks noChangeShapeType="1"/>
          </p:cNvSpPr>
          <p:nvPr/>
        </p:nvSpPr>
        <p:spPr bwMode="auto">
          <a:xfrm flipH="1" flipV="1">
            <a:off x="2447330" y="191068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5" name="Line 35"/>
          <p:cNvSpPr>
            <a:spLocks noChangeShapeType="1"/>
          </p:cNvSpPr>
          <p:nvPr/>
        </p:nvSpPr>
        <p:spPr bwMode="auto">
          <a:xfrm flipH="1" flipV="1">
            <a:off x="38951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6" name="Rectangle 36"/>
          <p:cNvSpPr>
            <a:spLocks noChangeArrowheads="1"/>
          </p:cNvSpPr>
          <p:nvPr/>
        </p:nvSpPr>
        <p:spPr bwMode="auto">
          <a:xfrm>
            <a:off x="2371130" y="526348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input vector</a:t>
            </a:r>
          </a:p>
        </p:txBody>
      </p:sp>
      <p:sp>
        <p:nvSpPr>
          <p:cNvPr id="450597" name="Rectangle 37"/>
          <p:cNvSpPr>
            <a:spLocks noChangeArrowheads="1"/>
          </p:cNvSpPr>
          <p:nvPr/>
        </p:nvSpPr>
        <p:spPr bwMode="auto">
          <a:xfrm>
            <a:off x="2066330" y="76768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vector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1532930" y="48062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2980730" y="48062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3590330" y="10724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2142530" y="10724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141316" name="Object 2"/>
          <p:cNvGraphicFramePr>
            <a:graphicFrameLocks noChangeAspect="1"/>
          </p:cNvGraphicFramePr>
          <p:nvPr>
            <p:extLst/>
          </p:nvPr>
        </p:nvGraphicFramePr>
        <p:xfrm>
          <a:off x="895946" y="1893168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0" name="Equation" r:id="rId3" imgW="330120" imgH="253800" progId="Equation.3">
                  <p:embed/>
                </p:oleObj>
              </mc:Choice>
              <mc:Fallback>
                <p:oleObj name="Equation" r:id="rId3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946" y="1893168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>
            <p:extLst/>
          </p:nvPr>
        </p:nvGraphicFramePr>
        <p:xfrm>
          <a:off x="4712370" y="1965176"/>
          <a:ext cx="80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1" name="Equation" r:id="rId5" imgW="330120" imgH="253800" progId="Equation.3">
                  <p:embed/>
                </p:oleObj>
              </mc:Choice>
              <mc:Fallback>
                <p:oleObj name="Equation" r:id="rId5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370" y="1965176"/>
                        <a:ext cx="80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/>
          </p:nvPr>
        </p:nvGraphicFramePr>
        <p:xfrm>
          <a:off x="391890" y="3765376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2" name="Equation" r:id="rId7" imgW="330120" imgH="253800" progId="Equation.3">
                  <p:embed/>
                </p:oleObj>
              </mc:Choice>
              <mc:Fallback>
                <p:oleObj name="Equation" r:id="rId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890" y="3765376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5215930" y="3693443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3" name="Ecuación" r:id="rId9" imgW="330120" imgH="253800" progId="Equation.3">
                  <p:embed/>
                </p:oleObj>
              </mc:Choice>
              <mc:Fallback>
                <p:oleObj name="Ecuación" r:id="rId9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5930" y="3693443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36"/>
          <p:cNvSpPr>
            <a:spLocks noChangeArrowheads="1"/>
          </p:cNvSpPr>
          <p:nvPr/>
        </p:nvSpPr>
        <p:spPr bwMode="auto">
          <a:xfrm>
            <a:off x="4580930" y="49586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</a:t>
            </a:r>
          </a:p>
        </p:txBody>
      </p:sp>
      <p:graphicFrame>
        <p:nvGraphicFramePr>
          <p:cNvPr id="54" name="Object 2"/>
          <p:cNvGraphicFramePr>
            <a:graphicFrameLocks noChangeAspect="1"/>
          </p:cNvGraphicFramePr>
          <p:nvPr>
            <p:extLst/>
          </p:nvPr>
        </p:nvGraphicFramePr>
        <p:xfrm>
          <a:off x="6804248" y="3429000"/>
          <a:ext cx="1947862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4" name="Ecuación" r:id="rId11" imgW="799920" imgH="863280" progId="Equation.3">
                  <p:embed/>
                </p:oleObj>
              </mc:Choice>
              <mc:Fallback>
                <p:oleObj name="Ecuación" r:id="rId11" imgW="79992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429000"/>
                        <a:ext cx="1947862" cy="1674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/>
          <p:cNvGraphicFramePr>
            <a:graphicFrameLocks noChangeAspect="1"/>
          </p:cNvGraphicFramePr>
          <p:nvPr>
            <p:extLst/>
          </p:nvPr>
        </p:nvGraphicFramePr>
        <p:xfrm>
          <a:off x="6368554" y="2351856"/>
          <a:ext cx="1544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5" name="Ecuación" r:id="rId13" imgW="634680" imgH="279360" progId="Equation.3">
                  <p:embed/>
                </p:oleObj>
              </mc:Choice>
              <mc:Fallback>
                <p:oleObj name="Ecuación" r:id="rId13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8554" y="2351856"/>
                        <a:ext cx="1544638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ector recto de flecha 7"/>
          <p:cNvCxnSpPr/>
          <p:nvPr/>
        </p:nvCxnSpPr>
        <p:spPr bwMode="auto">
          <a:xfrm flipH="1" flipV="1">
            <a:off x="5504458" y="3431976"/>
            <a:ext cx="1152128" cy="288032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60" name="Conector recto de flecha 59"/>
          <p:cNvCxnSpPr/>
          <p:nvPr/>
        </p:nvCxnSpPr>
        <p:spPr bwMode="auto">
          <a:xfrm flipH="1">
            <a:off x="5576466" y="2783904"/>
            <a:ext cx="648072" cy="288032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62" name="Object 3"/>
          <p:cNvGraphicFramePr>
            <a:graphicFrameLocks noChangeAspect="1"/>
          </p:cNvGraphicFramePr>
          <p:nvPr>
            <p:extLst/>
          </p:nvPr>
        </p:nvGraphicFramePr>
        <p:xfrm>
          <a:off x="5099150" y="479350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6" name="Ecuación" r:id="rId15" imgW="672840" imgH="279360" progId="Equation.3">
                  <p:embed/>
                </p:oleObj>
              </mc:Choice>
              <mc:Fallback>
                <p:oleObj name="Ecuación" r:id="rId15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150" y="479350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Conector recto de flecha 62"/>
          <p:cNvCxnSpPr/>
          <p:nvPr/>
        </p:nvCxnSpPr>
        <p:spPr bwMode="auto">
          <a:xfrm flipH="1">
            <a:off x="4280322" y="911696"/>
            <a:ext cx="648072" cy="288032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65" name="Object 4"/>
          <p:cNvGraphicFramePr>
            <a:graphicFrameLocks noChangeAspect="1"/>
          </p:cNvGraphicFramePr>
          <p:nvPr>
            <p:extLst/>
          </p:nvPr>
        </p:nvGraphicFramePr>
        <p:xfrm>
          <a:off x="5864225" y="1271588"/>
          <a:ext cx="216376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7" name="Ecuación" r:id="rId17" imgW="888840" imgH="457200" progId="Equation.3">
                  <p:embed/>
                </p:oleObj>
              </mc:Choice>
              <mc:Fallback>
                <p:oleObj name="Ecuación" r:id="rId17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25" y="1271588"/>
                        <a:ext cx="2163763" cy="733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Conector recto de flecha 65"/>
          <p:cNvCxnSpPr/>
          <p:nvPr/>
        </p:nvCxnSpPr>
        <p:spPr bwMode="auto">
          <a:xfrm flipH="1">
            <a:off x="4280322" y="1631776"/>
            <a:ext cx="1368152" cy="72008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3070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49"/>
              <p:cNvSpPr/>
              <p:nvPr/>
            </p:nvSpPr>
            <p:spPr>
              <a:xfrm>
                <a:off x="3234903" y="260648"/>
                <a:ext cx="5515164" cy="17405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endParaRPr lang="es-ES" sz="800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E (cost or error) function of weights </a:t>
                </a:r>
                <a14:m>
                  <m:oMath xmlns:m="http://schemas.openxmlformats.org/officeDocument/2006/math">
                    <m:r>
                      <a:rPr lang="es-E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)  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s-E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s-E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s-E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s-ES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s-ES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s-ES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s-ES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ES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s-ES" i="1" dirty="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s-ES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 : is the desired output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Rectángul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903" y="260648"/>
                <a:ext cx="5515164" cy="1740541"/>
              </a:xfrm>
              <a:prstGeom prst="rect">
                <a:avLst/>
              </a:prstGeom>
              <a:blipFill rotWithShape="0">
                <a:blip r:embed="rId3"/>
                <a:stretch>
                  <a:fillRect l="-996" b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348880"/>
            <a:ext cx="3688773" cy="3429001"/>
          </a:xfrm>
          <a:prstGeom prst="rect">
            <a:avLst/>
          </a:prstGeom>
        </p:spPr>
      </p:pic>
      <p:graphicFrame>
        <p:nvGraphicFramePr>
          <p:cNvPr id="52" name="Object 3"/>
          <p:cNvGraphicFramePr>
            <a:graphicFrameLocks noChangeAspect="1"/>
          </p:cNvGraphicFramePr>
          <p:nvPr>
            <p:extLst/>
          </p:nvPr>
        </p:nvGraphicFramePr>
        <p:xfrm>
          <a:off x="7308304" y="260648"/>
          <a:ext cx="5572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4" name="Ecuación" r:id="rId5" imgW="228600" imgH="241200" progId="Equation.3">
                  <p:embed/>
                </p:oleObj>
              </mc:Choice>
              <mc:Fallback>
                <p:oleObj name="Ecuación" r:id="rId5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304" y="260648"/>
                        <a:ext cx="55721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3995936" y="2708920"/>
            <a:ext cx="4608512" cy="323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For using gradient descent </a:t>
            </a:r>
            <a:r>
              <a:rPr lang="en-US" sz="2000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algorithms we need: </a:t>
            </a: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r>
              <a:rPr lang="es-ES" sz="2000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                                     </a:t>
            </a:r>
            <a:r>
              <a:rPr lang="en-US" sz="2000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Output layer: e</a:t>
            </a:r>
            <a:r>
              <a:rPr lang="en-US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asy</a:t>
            </a:r>
          </a:p>
          <a:p>
            <a:endParaRPr lang="es-ES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r>
              <a:rPr lang="es-ES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                                        </a:t>
            </a:r>
            <a:r>
              <a:rPr lang="en-US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Hidden layer: difficult</a:t>
            </a: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n-US" sz="24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56" name="Object 2"/>
          <p:cNvGraphicFramePr>
            <a:graphicFrameLocks noChangeAspect="1"/>
          </p:cNvGraphicFramePr>
          <p:nvPr>
            <p:extLst/>
          </p:nvPr>
        </p:nvGraphicFramePr>
        <p:xfrm>
          <a:off x="4270375" y="3559175"/>
          <a:ext cx="166846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5" name="Ecuación" r:id="rId7" imgW="685800" imgH="380880" progId="Equation.3">
                  <p:embed/>
                </p:oleObj>
              </mc:Choice>
              <mc:Fallback>
                <p:oleObj name="Ecuación" r:id="rId7" imgW="6858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3559175"/>
                        <a:ext cx="1668463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/>
          <p:cNvSpPr/>
          <p:nvPr/>
        </p:nvSpPr>
        <p:spPr>
          <a:xfrm>
            <a:off x="179512" y="692696"/>
            <a:ext cx="2885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Backpropagation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57" name="Object 3"/>
          <p:cNvGraphicFramePr>
            <a:graphicFrameLocks noChangeAspect="1"/>
          </p:cNvGraphicFramePr>
          <p:nvPr>
            <p:extLst/>
          </p:nvPr>
        </p:nvGraphicFramePr>
        <p:xfrm>
          <a:off x="4427984" y="4653136"/>
          <a:ext cx="157638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36" name="Ecuación" r:id="rId9" imgW="647640" imgH="368280" progId="Equation.3">
                  <p:embed/>
                </p:oleObj>
              </mc:Choice>
              <mc:Fallback>
                <p:oleObj name="Ecuación" r:id="rId9" imgW="64764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653136"/>
                        <a:ext cx="1576387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32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49"/>
              <p:cNvSpPr/>
              <p:nvPr/>
            </p:nvSpPr>
            <p:spPr>
              <a:xfrm>
                <a:off x="611560" y="1124744"/>
                <a:ext cx="2653675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Rectángul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24744"/>
                <a:ext cx="2653675" cy="763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/>
          <p:cNvSpPr/>
          <p:nvPr/>
        </p:nvSpPr>
        <p:spPr>
          <a:xfrm>
            <a:off x="3779912" y="1124744"/>
            <a:ext cx="5184576" cy="563231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n-US" sz="24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56" name="Object 2"/>
          <p:cNvGraphicFramePr>
            <a:graphicFrameLocks noChangeAspect="1"/>
          </p:cNvGraphicFramePr>
          <p:nvPr>
            <p:extLst/>
          </p:nvPr>
        </p:nvGraphicFramePr>
        <p:xfrm>
          <a:off x="4355976" y="3933056"/>
          <a:ext cx="185420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8" name="Ecuación" r:id="rId4" imgW="761760" imgH="406080" progId="Equation.3">
                  <p:embed/>
                </p:oleObj>
              </mc:Choice>
              <mc:Fallback>
                <p:oleObj name="Ecuación" r:id="rId4" imgW="7617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933056"/>
                        <a:ext cx="185420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/>
          <p:cNvSpPr/>
          <p:nvPr/>
        </p:nvSpPr>
        <p:spPr>
          <a:xfrm>
            <a:off x="539552" y="332656"/>
            <a:ext cx="6304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Backpropagation : apply the chain rule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611560" y="2060848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9" name="Ecuación" r:id="rId6" imgW="672840" imgH="279360" progId="Equation.3">
                  <p:embed/>
                </p:oleObj>
              </mc:Choice>
              <mc:Fallback>
                <p:oleObj name="Ecuación" r:id="rId6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060848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/>
          </p:nvPr>
        </p:nvGraphicFramePr>
        <p:xfrm>
          <a:off x="4283968" y="2708920"/>
          <a:ext cx="231933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0" name="Ecuación" r:id="rId8" imgW="952200" imgH="355320" progId="Equation.3">
                  <p:embed/>
                </p:oleObj>
              </mc:Choice>
              <mc:Fallback>
                <p:oleObj name="Ecuación" r:id="rId8" imgW="9522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2708920"/>
                        <a:ext cx="2319338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4211960" y="1196752"/>
          <a:ext cx="29035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1" name="Ecuación" r:id="rId10" imgW="1193760" imgH="431640" progId="Equation.3">
                  <p:embed/>
                </p:oleObj>
              </mc:Choice>
              <mc:Fallback>
                <p:oleObj name="Ecuación" r:id="rId10" imgW="1193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1196752"/>
                        <a:ext cx="29035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6804248" y="3861048"/>
          <a:ext cx="13906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2" name="Ecuación" r:id="rId12" imgW="571320" imgH="431640" progId="Equation.3">
                  <p:embed/>
                </p:oleObj>
              </mc:Choice>
              <mc:Fallback>
                <p:oleObj name="Ecuación" r:id="rId12" imgW="571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861048"/>
                        <a:ext cx="139065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>
            <p:extLst/>
          </p:nvPr>
        </p:nvGraphicFramePr>
        <p:xfrm>
          <a:off x="4427984" y="5445224"/>
          <a:ext cx="3644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3" name="Ecuación" r:id="rId14" imgW="1498320" imgH="380880" progId="Equation.3">
                  <p:embed/>
                </p:oleObj>
              </mc:Choice>
              <mc:Fallback>
                <p:oleObj name="Ecuación" r:id="rId14" imgW="149832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5445224"/>
                        <a:ext cx="3644900" cy="9652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611560" y="2924944"/>
          <a:ext cx="27617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4" name="Ecuación" r:id="rId16" imgW="888840" imgH="457200" progId="Equation.3">
                  <p:embed/>
                </p:oleObj>
              </mc:Choice>
              <mc:Fallback>
                <p:oleObj name="Ecuación" r:id="rId16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924944"/>
                        <a:ext cx="2761710" cy="936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"/>
          <p:cNvGraphicFramePr>
            <a:graphicFrameLocks noChangeAspect="1"/>
          </p:cNvGraphicFramePr>
          <p:nvPr>
            <p:extLst/>
          </p:nvPr>
        </p:nvGraphicFramePr>
        <p:xfrm>
          <a:off x="1403648" y="4221088"/>
          <a:ext cx="111283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5" name="Ecuación" r:id="rId18" imgW="457200" imgH="380880" progId="Equation.3">
                  <p:embed/>
                </p:oleObj>
              </mc:Choice>
              <mc:Fallback>
                <p:oleObj name="Ecuación" r:id="rId18" imgW="4572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221088"/>
                        <a:ext cx="1112837" cy="9667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765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95536" y="188640"/>
            <a:ext cx="8861721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b="1" dirty="0" smtClean="0">
                <a:solidFill>
                  <a:srgbClr val="FFFFFF">
                    <a:lumMod val="95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: NOTICE that each        influences</a:t>
            </a:r>
          </a:p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                        each        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with k=1,… K  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(K=2 in our example)  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323528" y="908720"/>
                <a:ext cx="2653675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08720"/>
                <a:ext cx="2653675" cy="763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/>
          <p:cNvGraphicFramePr>
            <a:graphicFrameLocks noChangeAspect="1"/>
          </p:cNvGraphicFramePr>
          <p:nvPr>
            <p:extLst/>
          </p:nvPr>
        </p:nvGraphicFramePr>
        <p:xfrm>
          <a:off x="323528" y="1844824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6" name="Ecuación" r:id="rId4" imgW="672840" imgH="279360" progId="Equation.3">
                  <p:embed/>
                </p:oleObj>
              </mc:Choice>
              <mc:Fallback>
                <p:oleObj name="Ecuación" r:id="rId4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844824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23528" y="2708920"/>
          <a:ext cx="27617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7" name="Ecuación" r:id="rId6" imgW="888840" imgH="457200" progId="Equation.3">
                  <p:embed/>
                </p:oleObj>
              </mc:Choice>
              <mc:Fallback>
                <p:oleObj name="Ecuación" r:id="rId6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708920"/>
                        <a:ext cx="2761710" cy="93610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"/>
          <p:cNvGraphicFramePr>
            <a:graphicFrameLocks noChangeAspect="1"/>
          </p:cNvGraphicFramePr>
          <p:nvPr>
            <p:extLst/>
          </p:nvPr>
        </p:nvGraphicFramePr>
        <p:xfrm>
          <a:off x="395536" y="4725144"/>
          <a:ext cx="2165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8" name="Ecuación" r:id="rId8" imgW="888840" imgH="444240" progId="Equation.3">
                  <p:embed/>
                </p:oleObj>
              </mc:Choice>
              <mc:Fallback>
                <p:oleObj name="Ecuación" r:id="rId8" imgW="888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25144"/>
                        <a:ext cx="2165350" cy="862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/>
          </p:nvPr>
        </p:nvGraphicFramePr>
        <p:xfrm>
          <a:off x="395536" y="3861048"/>
          <a:ext cx="1544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9" name="Ecuación" r:id="rId10" imgW="634680" imgH="279360" progId="Equation.3">
                  <p:embed/>
                </p:oleObj>
              </mc:Choice>
              <mc:Fallback>
                <p:oleObj name="Ecuación" r:id="rId10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61048"/>
                        <a:ext cx="1544638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5940152" y="116632"/>
          <a:ext cx="525463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0" name="Ecuación" r:id="rId12" imgW="215640" imgH="241200" progId="Equation.3">
                  <p:embed/>
                </p:oleObj>
              </mc:Choice>
              <mc:Fallback>
                <p:oleObj name="Ecuación" r:id="rId12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16632"/>
                        <a:ext cx="525463" cy="5889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3892864" y="836712"/>
                <a:ext cx="638316" cy="442878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64" y="836712"/>
                <a:ext cx="638316" cy="442878"/>
              </a:xfrm>
              <a:prstGeom prst="rect">
                <a:avLst/>
              </a:prstGeom>
              <a:blipFill rotWithShape="0">
                <a:blip r:embed="rId1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4266381" y="52383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5714181" y="52383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7161981" y="52383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5043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8" name="Oval 8"/>
          <p:cNvSpPr>
            <a:spLocks noChangeArrowheads="1"/>
          </p:cNvSpPr>
          <p:nvPr/>
        </p:nvSpPr>
        <p:spPr bwMode="auto">
          <a:xfrm>
            <a:off x="49521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63999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78477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1" name="Oval 11"/>
          <p:cNvSpPr>
            <a:spLocks noChangeArrowheads="1"/>
          </p:cNvSpPr>
          <p:nvPr/>
        </p:nvSpPr>
        <p:spPr bwMode="auto">
          <a:xfrm>
            <a:off x="4952181" y="23427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6399981" y="23427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3656781" y="4095328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 flipV="1">
            <a:off x="4418781" y="4095328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 flipV="1">
            <a:off x="4418781" y="4095328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4418781" y="4095328"/>
            <a:ext cx="35814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 flipH="1" flipV="1">
            <a:off x="3656781" y="4095328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8" name="Line 21"/>
          <p:cNvSpPr>
            <a:spLocks noChangeShapeType="1"/>
          </p:cNvSpPr>
          <p:nvPr/>
        </p:nvSpPr>
        <p:spPr bwMode="auto">
          <a:xfrm flipH="1" flipV="1">
            <a:off x="5104581" y="4095328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5866581" y="4095328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0" name="Line 23"/>
          <p:cNvSpPr>
            <a:spLocks noChangeShapeType="1"/>
          </p:cNvSpPr>
          <p:nvPr/>
        </p:nvSpPr>
        <p:spPr bwMode="auto">
          <a:xfrm flipV="1">
            <a:off x="5866581" y="4095328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1" name="Line 24"/>
          <p:cNvSpPr>
            <a:spLocks noChangeShapeType="1"/>
          </p:cNvSpPr>
          <p:nvPr/>
        </p:nvSpPr>
        <p:spPr bwMode="auto">
          <a:xfrm flipH="1" flipV="1">
            <a:off x="3656781" y="4095328"/>
            <a:ext cx="3657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2" name="Line 25"/>
          <p:cNvSpPr>
            <a:spLocks noChangeShapeType="1"/>
          </p:cNvSpPr>
          <p:nvPr/>
        </p:nvSpPr>
        <p:spPr bwMode="auto">
          <a:xfrm flipH="1" flipV="1">
            <a:off x="5104581" y="4095328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3" name="Line 26"/>
          <p:cNvSpPr>
            <a:spLocks noChangeShapeType="1"/>
          </p:cNvSpPr>
          <p:nvPr/>
        </p:nvSpPr>
        <p:spPr bwMode="auto">
          <a:xfrm flipH="1" flipV="1">
            <a:off x="6552381" y="4095328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flipV="1">
            <a:off x="7314381" y="4095328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" name="Line 28"/>
          <p:cNvSpPr>
            <a:spLocks noChangeShapeType="1"/>
          </p:cNvSpPr>
          <p:nvPr/>
        </p:nvSpPr>
        <p:spPr bwMode="auto">
          <a:xfrm flipV="1">
            <a:off x="36567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6" name="Line 29"/>
          <p:cNvSpPr>
            <a:spLocks noChangeShapeType="1"/>
          </p:cNvSpPr>
          <p:nvPr/>
        </p:nvSpPr>
        <p:spPr bwMode="auto">
          <a:xfrm flipV="1">
            <a:off x="3656781" y="2647528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7" name="Line 30"/>
          <p:cNvSpPr>
            <a:spLocks noChangeShapeType="1"/>
          </p:cNvSpPr>
          <p:nvPr/>
        </p:nvSpPr>
        <p:spPr bwMode="auto">
          <a:xfrm flipV="1">
            <a:off x="5104581" y="2647528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8" name="Line 31"/>
          <p:cNvSpPr>
            <a:spLocks noChangeShapeType="1"/>
          </p:cNvSpPr>
          <p:nvPr/>
        </p:nvSpPr>
        <p:spPr bwMode="auto">
          <a:xfrm flipV="1">
            <a:off x="51045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9" name="Line 32"/>
          <p:cNvSpPr>
            <a:spLocks noChangeShapeType="1"/>
          </p:cNvSpPr>
          <p:nvPr/>
        </p:nvSpPr>
        <p:spPr bwMode="auto">
          <a:xfrm flipH="1" flipV="1">
            <a:off x="51045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1" name="Line 33"/>
          <p:cNvSpPr>
            <a:spLocks noChangeShapeType="1"/>
          </p:cNvSpPr>
          <p:nvPr/>
        </p:nvSpPr>
        <p:spPr bwMode="auto">
          <a:xfrm flipV="1">
            <a:off x="6552381" y="2647528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2" name="Line 34"/>
          <p:cNvSpPr>
            <a:spLocks noChangeShapeType="1"/>
          </p:cNvSpPr>
          <p:nvPr/>
        </p:nvSpPr>
        <p:spPr bwMode="auto">
          <a:xfrm flipH="1" flipV="1">
            <a:off x="5104581" y="2647528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3" name="Line 35"/>
          <p:cNvSpPr>
            <a:spLocks noChangeShapeType="1"/>
          </p:cNvSpPr>
          <p:nvPr/>
        </p:nvSpPr>
        <p:spPr bwMode="auto">
          <a:xfrm flipH="1" flipV="1">
            <a:off x="65523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4" name="Rectangle 37"/>
          <p:cNvSpPr>
            <a:spLocks noChangeArrowheads="1"/>
          </p:cNvSpPr>
          <p:nvPr/>
        </p:nvSpPr>
        <p:spPr bwMode="auto">
          <a:xfrm>
            <a:off x="4723581" y="1504528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vector</a:t>
            </a:r>
          </a:p>
        </p:txBody>
      </p:sp>
      <p:sp>
        <p:nvSpPr>
          <p:cNvPr id="55" name="Rectangle 36"/>
          <p:cNvSpPr>
            <a:spLocks noChangeArrowheads="1"/>
          </p:cNvSpPr>
          <p:nvPr/>
        </p:nvSpPr>
        <p:spPr bwMode="auto">
          <a:xfrm>
            <a:off x="4190181" y="55431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</a:p>
        </p:txBody>
      </p:sp>
      <p:sp>
        <p:nvSpPr>
          <p:cNvPr id="57" name="Rectangle 36"/>
          <p:cNvSpPr>
            <a:spLocks noChangeArrowheads="1"/>
          </p:cNvSpPr>
          <p:nvPr/>
        </p:nvSpPr>
        <p:spPr bwMode="auto">
          <a:xfrm>
            <a:off x="5637981" y="55431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</a:p>
        </p:txBody>
      </p:sp>
      <p:sp>
        <p:nvSpPr>
          <p:cNvPr id="58" name="Rectangle 36"/>
          <p:cNvSpPr>
            <a:spLocks noChangeArrowheads="1"/>
          </p:cNvSpPr>
          <p:nvPr/>
        </p:nvSpPr>
        <p:spPr bwMode="auto">
          <a:xfrm>
            <a:off x="6247581" y="18093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4799781" y="18093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/>
          </p:nvPr>
        </p:nvGraphicFramePr>
        <p:xfrm>
          <a:off x="3553197" y="2630016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1" name="Equation" r:id="rId15" imgW="330120" imgH="253800" progId="Equation.3">
                  <p:embed/>
                </p:oleObj>
              </mc:Choice>
              <mc:Fallback>
                <p:oleObj name="Equation" r:id="rId15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3197" y="2630016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"/>
          <p:cNvGraphicFramePr>
            <a:graphicFrameLocks noChangeAspect="1"/>
          </p:cNvGraphicFramePr>
          <p:nvPr>
            <p:extLst/>
          </p:nvPr>
        </p:nvGraphicFramePr>
        <p:xfrm>
          <a:off x="7164288" y="2636912"/>
          <a:ext cx="80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2" name="Equation" r:id="rId17" imgW="330120" imgH="253800" progId="Equation.3">
                  <p:embed/>
                </p:oleObj>
              </mc:Choice>
              <mc:Fallback>
                <p:oleObj name="Equation" r:id="rId1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2636912"/>
                        <a:ext cx="80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"/>
          <p:cNvGraphicFramePr>
            <a:graphicFrameLocks noChangeAspect="1"/>
          </p:cNvGraphicFramePr>
          <p:nvPr>
            <p:extLst/>
          </p:nvPr>
        </p:nvGraphicFramePr>
        <p:xfrm>
          <a:off x="3049141" y="4502224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3" name="Equation" r:id="rId19" imgW="330120" imgH="253800" progId="Equation.3">
                  <p:embed/>
                </p:oleObj>
              </mc:Choice>
              <mc:Fallback>
                <p:oleObj name="Equation" r:id="rId19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141" y="4502224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/>
          </p:nvPr>
        </p:nvGraphicFramePr>
        <p:xfrm>
          <a:off x="7873181" y="4430291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4" name="Ecuación" r:id="rId21" imgW="330120" imgH="253800" progId="Equation.3">
                  <p:embed/>
                </p:oleObj>
              </mc:Choice>
              <mc:Fallback>
                <p:oleObj name="Ecuación" r:id="rId21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3181" y="4430291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36"/>
          <p:cNvSpPr>
            <a:spLocks noChangeArrowheads="1"/>
          </p:cNvSpPr>
          <p:nvPr/>
        </p:nvSpPr>
        <p:spPr bwMode="auto">
          <a:xfrm>
            <a:off x="7238181" y="56955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</a:t>
            </a:r>
          </a:p>
        </p:txBody>
      </p:sp>
      <p:sp>
        <p:nvSpPr>
          <p:cNvPr id="5" name="Forma libre 4"/>
          <p:cNvSpPr/>
          <p:nvPr/>
        </p:nvSpPr>
        <p:spPr bwMode="auto">
          <a:xfrm>
            <a:off x="3357349" y="4148919"/>
            <a:ext cx="873457" cy="1214651"/>
          </a:xfrm>
          <a:custGeom>
            <a:avLst/>
            <a:gdLst>
              <a:gd name="connsiteX0" fmla="*/ 873457 w 873457"/>
              <a:gd name="connsiteY0" fmla="*/ 1214651 h 1214651"/>
              <a:gd name="connsiteX1" fmla="*/ 805218 w 873457"/>
              <a:gd name="connsiteY1" fmla="*/ 1187356 h 1214651"/>
              <a:gd name="connsiteX2" fmla="*/ 750627 w 873457"/>
              <a:gd name="connsiteY2" fmla="*/ 1173708 h 1214651"/>
              <a:gd name="connsiteX3" fmla="*/ 709684 w 873457"/>
              <a:gd name="connsiteY3" fmla="*/ 1146412 h 1214651"/>
              <a:gd name="connsiteX4" fmla="*/ 668741 w 873457"/>
              <a:gd name="connsiteY4" fmla="*/ 1132765 h 1214651"/>
              <a:gd name="connsiteX5" fmla="*/ 627797 w 873457"/>
              <a:gd name="connsiteY5" fmla="*/ 1105469 h 1214651"/>
              <a:gd name="connsiteX6" fmla="*/ 545911 w 873457"/>
              <a:gd name="connsiteY6" fmla="*/ 1078174 h 1214651"/>
              <a:gd name="connsiteX7" fmla="*/ 504967 w 873457"/>
              <a:gd name="connsiteY7" fmla="*/ 1050878 h 1214651"/>
              <a:gd name="connsiteX8" fmla="*/ 464024 w 873457"/>
              <a:gd name="connsiteY8" fmla="*/ 1037230 h 1214651"/>
              <a:gd name="connsiteX9" fmla="*/ 409433 w 873457"/>
              <a:gd name="connsiteY9" fmla="*/ 996287 h 1214651"/>
              <a:gd name="connsiteX10" fmla="*/ 327547 w 873457"/>
              <a:gd name="connsiteY10" fmla="*/ 968991 h 1214651"/>
              <a:gd name="connsiteX11" fmla="*/ 245660 w 873457"/>
              <a:gd name="connsiteY11" fmla="*/ 914400 h 1214651"/>
              <a:gd name="connsiteX12" fmla="*/ 218364 w 873457"/>
              <a:gd name="connsiteY12" fmla="*/ 873457 h 1214651"/>
              <a:gd name="connsiteX13" fmla="*/ 122830 w 873457"/>
              <a:gd name="connsiteY13" fmla="*/ 750627 h 1214651"/>
              <a:gd name="connsiteX14" fmla="*/ 95535 w 873457"/>
              <a:gd name="connsiteY14" fmla="*/ 668741 h 1214651"/>
              <a:gd name="connsiteX15" fmla="*/ 68239 w 873457"/>
              <a:gd name="connsiteY15" fmla="*/ 627797 h 1214651"/>
              <a:gd name="connsiteX16" fmla="*/ 40944 w 873457"/>
              <a:gd name="connsiteY16" fmla="*/ 545911 h 1214651"/>
              <a:gd name="connsiteX17" fmla="*/ 27296 w 873457"/>
              <a:gd name="connsiteY17" fmla="*/ 504968 h 1214651"/>
              <a:gd name="connsiteX18" fmla="*/ 13648 w 873457"/>
              <a:gd name="connsiteY18" fmla="*/ 409433 h 1214651"/>
              <a:gd name="connsiteX19" fmla="*/ 0 w 873457"/>
              <a:gd name="connsiteY19" fmla="*/ 341194 h 1214651"/>
              <a:gd name="connsiteX20" fmla="*/ 13648 w 873457"/>
              <a:gd name="connsiteY20" fmla="*/ 81887 h 1214651"/>
              <a:gd name="connsiteX21" fmla="*/ 81887 w 873457"/>
              <a:gd name="connsiteY21" fmla="*/ 13648 h 1214651"/>
              <a:gd name="connsiteX22" fmla="*/ 95535 w 873457"/>
              <a:gd name="connsiteY22" fmla="*/ 0 h 12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3457" h="1214651">
                <a:moveTo>
                  <a:pt x="873457" y="1214651"/>
                </a:moveTo>
                <a:cubicBezTo>
                  <a:pt x="850711" y="1205553"/>
                  <a:pt x="828459" y="1195103"/>
                  <a:pt x="805218" y="1187356"/>
                </a:cubicBezTo>
                <a:cubicBezTo>
                  <a:pt x="787423" y="1181425"/>
                  <a:pt x="767867" y="1181097"/>
                  <a:pt x="750627" y="1173708"/>
                </a:cubicBezTo>
                <a:cubicBezTo>
                  <a:pt x="735551" y="1167247"/>
                  <a:pt x="724355" y="1153747"/>
                  <a:pt x="709684" y="1146412"/>
                </a:cubicBezTo>
                <a:cubicBezTo>
                  <a:pt x="696817" y="1139978"/>
                  <a:pt x="682389" y="1137314"/>
                  <a:pt x="668741" y="1132765"/>
                </a:cubicBezTo>
                <a:cubicBezTo>
                  <a:pt x="655093" y="1123666"/>
                  <a:pt x="642786" y="1112131"/>
                  <a:pt x="627797" y="1105469"/>
                </a:cubicBezTo>
                <a:cubicBezTo>
                  <a:pt x="601505" y="1093784"/>
                  <a:pt x="545911" y="1078174"/>
                  <a:pt x="545911" y="1078174"/>
                </a:cubicBezTo>
                <a:cubicBezTo>
                  <a:pt x="532263" y="1069075"/>
                  <a:pt x="519638" y="1058214"/>
                  <a:pt x="504967" y="1050878"/>
                </a:cubicBezTo>
                <a:cubicBezTo>
                  <a:pt x="492100" y="1044444"/>
                  <a:pt x="476514" y="1044367"/>
                  <a:pt x="464024" y="1037230"/>
                </a:cubicBezTo>
                <a:cubicBezTo>
                  <a:pt x="444275" y="1025945"/>
                  <a:pt x="429778" y="1006459"/>
                  <a:pt x="409433" y="996287"/>
                </a:cubicBezTo>
                <a:cubicBezTo>
                  <a:pt x="383699" y="983420"/>
                  <a:pt x="351487" y="984951"/>
                  <a:pt x="327547" y="968991"/>
                </a:cubicBezTo>
                <a:lnTo>
                  <a:pt x="245660" y="914400"/>
                </a:lnTo>
                <a:cubicBezTo>
                  <a:pt x="236561" y="900752"/>
                  <a:pt x="228865" y="886058"/>
                  <a:pt x="218364" y="873457"/>
                </a:cubicBezTo>
                <a:cubicBezTo>
                  <a:pt x="179112" y="826355"/>
                  <a:pt x="145825" y="819614"/>
                  <a:pt x="122830" y="750627"/>
                </a:cubicBezTo>
                <a:cubicBezTo>
                  <a:pt x="113732" y="723332"/>
                  <a:pt x="111495" y="692681"/>
                  <a:pt x="95535" y="668741"/>
                </a:cubicBezTo>
                <a:cubicBezTo>
                  <a:pt x="86436" y="655093"/>
                  <a:pt x="74901" y="642786"/>
                  <a:pt x="68239" y="627797"/>
                </a:cubicBezTo>
                <a:cubicBezTo>
                  <a:pt x="56554" y="601505"/>
                  <a:pt x="50042" y="573206"/>
                  <a:pt x="40944" y="545911"/>
                </a:cubicBezTo>
                <a:lnTo>
                  <a:pt x="27296" y="504968"/>
                </a:lnTo>
                <a:cubicBezTo>
                  <a:pt x="22747" y="473123"/>
                  <a:pt x="18937" y="441164"/>
                  <a:pt x="13648" y="409433"/>
                </a:cubicBezTo>
                <a:cubicBezTo>
                  <a:pt x="9834" y="386552"/>
                  <a:pt x="0" y="364391"/>
                  <a:pt x="0" y="341194"/>
                </a:cubicBezTo>
                <a:cubicBezTo>
                  <a:pt x="0" y="254639"/>
                  <a:pt x="1953" y="167649"/>
                  <a:pt x="13648" y="81887"/>
                </a:cubicBezTo>
                <a:cubicBezTo>
                  <a:pt x="18485" y="46416"/>
                  <a:pt x="58854" y="30923"/>
                  <a:pt x="81887" y="13648"/>
                </a:cubicBezTo>
                <a:cubicBezTo>
                  <a:pt x="87034" y="9788"/>
                  <a:pt x="90986" y="4549"/>
                  <a:pt x="95535" y="0"/>
                </a:cubicBezTo>
              </a:path>
            </a:pathLst>
          </a:cu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cxnSp>
        <p:nvCxnSpPr>
          <p:cNvPr id="10" name="Conector recto de flecha 9"/>
          <p:cNvCxnSpPr/>
          <p:nvPr/>
        </p:nvCxnSpPr>
        <p:spPr bwMode="auto">
          <a:xfrm flipV="1">
            <a:off x="3779912" y="2708920"/>
            <a:ext cx="1080120" cy="936104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stealth" w="lg" len="lg"/>
          </a:ln>
          <a:effectLst/>
        </p:spPr>
      </p:cxnSp>
      <p:cxnSp>
        <p:nvCxnSpPr>
          <p:cNvPr id="67" name="Conector recto de flecha 66"/>
          <p:cNvCxnSpPr/>
          <p:nvPr/>
        </p:nvCxnSpPr>
        <p:spPr bwMode="auto">
          <a:xfrm flipV="1">
            <a:off x="3923928" y="2636912"/>
            <a:ext cx="2448272" cy="1152128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stealth" w="lg" len="lg"/>
          </a:ln>
          <a:effectLst/>
        </p:spPr>
      </p:cxnSp>
      <p:graphicFrame>
        <p:nvGraphicFramePr>
          <p:cNvPr id="56" name="Object 3"/>
          <p:cNvGraphicFramePr>
            <a:graphicFrameLocks noChangeAspect="1"/>
          </p:cNvGraphicFramePr>
          <p:nvPr>
            <p:extLst/>
          </p:nvPr>
        </p:nvGraphicFramePr>
        <p:xfrm>
          <a:off x="7812360" y="3284984"/>
          <a:ext cx="1080120" cy="42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5" name="Ecuación" r:id="rId23" imgW="634680" imgH="279360" progId="Equation.3">
                  <p:embed/>
                </p:oleObj>
              </mc:Choice>
              <mc:Fallback>
                <p:oleObj name="Ecuación" r:id="rId23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3284984"/>
                        <a:ext cx="1080120" cy="42183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3"/>
          <p:cNvGraphicFramePr>
            <a:graphicFrameLocks noChangeAspect="1"/>
          </p:cNvGraphicFramePr>
          <p:nvPr>
            <p:extLst/>
          </p:nvPr>
        </p:nvGraphicFramePr>
        <p:xfrm>
          <a:off x="8023225" y="5473700"/>
          <a:ext cx="3683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6" name="Ecuación" r:id="rId24" imgW="215640" imgH="241200" progId="Equation.3">
                  <p:embed/>
                </p:oleObj>
              </mc:Choice>
              <mc:Fallback>
                <p:oleObj name="Ecuación" r:id="rId24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3225" y="5473700"/>
                        <a:ext cx="368300" cy="3651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3"/>
          <p:cNvGraphicFramePr>
            <a:graphicFrameLocks noChangeAspect="1"/>
          </p:cNvGraphicFramePr>
          <p:nvPr>
            <p:extLst/>
          </p:nvPr>
        </p:nvGraphicFramePr>
        <p:xfrm>
          <a:off x="7092280" y="1988840"/>
          <a:ext cx="1164948" cy="429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7" name="Ecuación" r:id="rId26" imgW="672840" imgH="279360" progId="Equation.3">
                  <p:embed/>
                </p:oleObj>
              </mc:Choice>
              <mc:Fallback>
                <p:oleObj name="Ecuación" r:id="rId26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280" y="1988840"/>
                        <a:ext cx="1164948" cy="4293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953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95536" y="188640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3131840" y="188640"/>
                <a:ext cx="2653675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8640"/>
                <a:ext cx="2653675" cy="763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/>
          <p:cNvGraphicFramePr>
            <a:graphicFrameLocks noChangeAspect="1"/>
          </p:cNvGraphicFramePr>
          <p:nvPr>
            <p:extLst/>
          </p:nvPr>
        </p:nvGraphicFramePr>
        <p:xfrm>
          <a:off x="6156176" y="260648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4" name="Ecuación" r:id="rId4" imgW="672840" imgH="279360" progId="Equation.3">
                  <p:embed/>
                </p:oleObj>
              </mc:Choice>
              <mc:Fallback>
                <p:oleObj name="Ecuación" r:id="rId4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260648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539552" y="1268760"/>
          <a:ext cx="27617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5" name="Ecuación" r:id="rId6" imgW="888840" imgH="457200" progId="Equation.3">
                  <p:embed/>
                </p:oleObj>
              </mc:Choice>
              <mc:Fallback>
                <p:oleObj name="Ecuación" r:id="rId6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268760"/>
                        <a:ext cx="2761710" cy="93610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"/>
          <p:cNvGraphicFramePr>
            <a:graphicFrameLocks noChangeAspect="1"/>
          </p:cNvGraphicFramePr>
          <p:nvPr>
            <p:extLst/>
          </p:nvPr>
        </p:nvGraphicFramePr>
        <p:xfrm>
          <a:off x="5940152" y="1268760"/>
          <a:ext cx="2165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6" name="Ecuación" r:id="rId8" imgW="888840" imgH="444240" progId="Equation.3">
                  <p:embed/>
                </p:oleObj>
              </mc:Choice>
              <mc:Fallback>
                <p:oleObj name="Ecuación" r:id="rId8" imgW="888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268760"/>
                        <a:ext cx="2165350" cy="862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/>
          </p:nvPr>
        </p:nvGraphicFramePr>
        <p:xfrm>
          <a:off x="3635896" y="1412776"/>
          <a:ext cx="1544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7" name="Ecuación" r:id="rId10" imgW="634680" imgH="279360" progId="Equation.3">
                  <p:embed/>
                </p:oleObj>
              </mc:Choice>
              <mc:Fallback>
                <p:oleObj name="Ecuación" r:id="rId10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412776"/>
                        <a:ext cx="1544638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ángulo 55"/>
          <p:cNvSpPr/>
          <p:nvPr/>
        </p:nvSpPr>
        <p:spPr>
          <a:xfrm>
            <a:off x="323528" y="2492896"/>
            <a:ext cx="8496944" cy="3046988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n-US" sz="24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68" name="Object 2"/>
          <p:cNvGraphicFramePr>
            <a:graphicFrameLocks noChangeAspect="1"/>
          </p:cNvGraphicFramePr>
          <p:nvPr>
            <p:extLst/>
          </p:nvPr>
        </p:nvGraphicFramePr>
        <p:xfrm>
          <a:off x="2411760" y="2780928"/>
          <a:ext cx="441801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8" name="Ecuación" r:id="rId12" imgW="1815840" imgH="431640" progId="Equation.3">
                  <p:embed/>
                </p:oleObj>
              </mc:Choice>
              <mc:Fallback>
                <p:oleObj name="Ecuación" r:id="rId12" imgW="1815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780928"/>
                        <a:ext cx="441801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redondeado 1"/>
          <p:cNvSpPr/>
          <p:nvPr/>
        </p:nvSpPr>
        <p:spPr bwMode="auto">
          <a:xfrm>
            <a:off x="3661928" y="2838188"/>
            <a:ext cx="1800200" cy="1080120"/>
          </a:xfrm>
          <a:prstGeom prst="roundRect">
            <a:avLst/>
          </a:prstGeom>
          <a:noFill/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785938" y="4149725"/>
            <a:ext cx="5621337" cy="1095375"/>
            <a:chOff x="1785938" y="4149725"/>
            <a:chExt cx="5621337" cy="1095375"/>
          </a:xfrm>
        </p:grpSpPr>
        <p:graphicFrame>
          <p:nvGraphicFramePr>
            <p:cNvPr id="71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1785938" y="4149725"/>
            <a:ext cx="5621337" cy="1095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359" name="Ecuación" r:id="rId14" imgW="2311200" imgH="431640" progId="Equation.3">
                    <p:embed/>
                  </p:oleObj>
                </mc:Choice>
                <mc:Fallback>
                  <p:oleObj name="Ecuación" r:id="rId14" imgW="231120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938" y="4149725"/>
                          <a:ext cx="5621337" cy="1095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ángulo redondeado 11"/>
            <p:cNvSpPr/>
            <p:nvPr/>
          </p:nvSpPr>
          <p:spPr bwMode="auto">
            <a:xfrm>
              <a:off x="3146588" y="4242810"/>
              <a:ext cx="2865572" cy="892661"/>
            </a:xfrm>
            <a:prstGeom prst="roundRect">
              <a:avLst/>
            </a:prstGeom>
            <a:noFill/>
            <a:ln w="2857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indent="-342900" fontAlgn="base">
                <a:spcBef>
                  <a:spcPct val="20000"/>
                </a:spcBef>
                <a:spcAft>
                  <a:spcPct val="0"/>
                </a:spcAft>
              </a:pPr>
              <a:endParaRPr lang="en-US" sz="28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01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redondeado 15"/>
          <p:cNvSpPr/>
          <p:nvPr/>
        </p:nvSpPr>
        <p:spPr bwMode="auto">
          <a:xfrm>
            <a:off x="1033728" y="3501008"/>
            <a:ext cx="7344816" cy="2880320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5536" y="188640"/>
            <a:ext cx="2956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Weight changes 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71" name="Object 2"/>
          <p:cNvGraphicFramePr>
            <a:graphicFrameLocks noChangeAspect="1"/>
          </p:cNvGraphicFramePr>
          <p:nvPr>
            <p:extLst/>
          </p:nvPr>
        </p:nvGraphicFramePr>
        <p:xfrm>
          <a:off x="1465776" y="3573016"/>
          <a:ext cx="56213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78" name="Ecuación" r:id="rId3" imgW="2311200" imgH="431640" progId="Equation.3">
                  <p:embed/>
                </p:oleObj>
              </mc:Choice>
              <mc:Fallback>
                <p:oleObj name="Ecuación" r:id="rId3" imgW="2311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76" y="3573016"/>
                        <a:ext cx="5621337" cy="1095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redondeado 1"/>
          <p:cNvSpPr/>
          <p:nvPr/>
        </p:nvSpPr>
        <p:spPr bwMode="auto">
          <a:xfrm>
            <a:off x="971600" y="836712"/>
            <a:ext cx="7344816" cy="2448272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/>
          </p:nvPr>
        </p:nvGraphicFramePr>
        <p:xfrm>
          <a:off x="1403648" y="980728"/>
          <a:ext cx="3644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79" name="Ecuación" r:id="rId5" imgW="1498320" imgH="380880" progId="Equation.3">
                  <p:embed/>
                </p:oleObj>
              </mc:Choice>
              <mc:Fallback>
                <p:oleObj name="Ecuación" r:id="rId5" imgW="149832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980728"/>
                        <a:ext cx="3644900" cy="965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/>
          <p:cNvSpPr/>
          <p:nvPr/>
        </p:nvSpPr>
        <p:spPr>
          <a:xfrm rot="16200000">
            <a:off x="-301322" y="1677587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 </a:t>
            </a:r>
            <a:endParaRPr 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1475656" y="2276872"/>
          <a:ext cx="309634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0" name="Ecuación" r:id="rId7" imgW="1104840" imgH="241200" progId="Equation.3">
                  <p:embed/>
                </p:oleObj>
              </mc:Choice>
              <mc:Fallback>
                <p:oleObj name="Ecuación" r:id="rId7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276872"/>
                        <a:ext cx="3096344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/>
          </p:nvPr>
        </p:nvGraphicFramePr>
        <p:xfrm>
          <a:off x="4788024" y="2132856"/>
          <a:ext cx="2952328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1" name="Ecuación" r:id="rId9" imgW="1079280" imgH="279360" progId="Equation.3">
                  <p:embed/>
                </p:oleObj>
              </mc:Choice>
              <mc:Fallback>
                <p:oleObj name="Ecuación" r:id="rId9" imgW="1079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132856"/>
                        <a:ext cx="2952328" cy="864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/>
          <p:cNvSpPr/>
          <p:nvPr/>
        </p:nvSpPr>
        <p:spPr>
          <a:xfrm rot="16200000">
            <a:off x="-252558" y="4509142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</a:t>
            </a:r>
            <a:endParaRPr 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1537784" y="5085184"/>
          <a:ext cx="2880320" cy="731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2" name="Ecuación" r:id="rId11" imgW="1041120" imgH="241200" progId="Equation.3">
                  <p:embed/>
                </p:oleObj>
              </mc:Choice>
              <mc:Fallback>
                <p:oleObj name="Ecuación" r:id="rId11" imgW="1041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784" y="5085184"/>
                        <a:ext cx="2880320" cy="731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/>
          </p:nvPr>
        </p:nvGraphicFramePr>
        <p:xfrm>
          <a:off x="4725633" y="4797152"/>
          <a:ext cx="3076847" cy="1296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3" name="Ecuación" r:id="rId13" imgW="1180800" imgH="457200" progId="Equation.3">
                  <p:embed/>
                </p:oleObj>
              </mc:Choice>
              <mc:Fallback>
                <p:oleObj name="Ecuación" r:id="rId13" imgW="118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633" y="4797152"/>
                        <a:ext cx="3076847" cy="1296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03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redondeado 15"/>
          <p:cNvSpPr/>
          <p:nvPr/>
        </p:nvSpPr>
        <p:spPr bwMode="auto">
          <a:xfrm>
            <a:off x="1033728" y="3501008"/>
            <a:ext cx="7344816" cy="2880320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5536" y="188640"/>
            <a:ext cx="5984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Using sigmoid derivative properties 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" name="Rectángulo redondeado 1"/>
          <p:cNvSpPr/>
          <p:nvPr/>
        </p:nvSpPr>
        <p:spPr bwMode="auto">
          <a:xfrm>
            <a:off x="971600" y="836712"/>
            <a:ext cx="7344816" cy="2448272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/>
          </p:nvPr>
        </p:nvGraphicFramePr>
        <p:xfrm>
          <a:off x="2686050" y="1098550"/>
          <a:ext cx="3125788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8" name="Ecuación" r:id="rId3" imgW="1143000" imgH="482400" progId="Equation.3">
                  <p:embed/>
                </p:oleObj>
              </mc:Choice>
              <mc:Fallback>
                <p:oleObj name="Ecuación" r:id="rId3" imgW="11430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098550"/>
                        <a:ext cx="3125788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/>
          </p:nvPr>
        </p:nvGraphicFramePr>
        <p:xfrm>
          <a:off x="3059832" y="3645024"/>
          <a:ext cx="31750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9" name="Ecuación" r:id="rId5" imgW="1218960" imgH="914400" progId="Equation.3">
                  <p:embed/>
                </p:oleObj>
              </mc:Choice>
              <mc:Fallback>
                <p:oleObj name="Ecuación" r:id="rId5" imgW="12189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645024"/>
                        <a:ext cx="31750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7"/>
          <p:cNvSpPr/>
          <p:nvPr/>
        </p:nvSpPr>
        <p:spPr>
          <a:xfrm rot="16200000">
            <a:off x="-373329" y="2181642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 rot="16200000">
            <a:off x="-324566" y="4581150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395536" y="188640"/>
                <a:ext cx="7704856" cy="1419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10000"/>
                  </a:spcBef>
                  <a:spcAft>
                    <a:spcPct val="30000"/>
                  </a:spcAft>
                  <a:defRPr/>
                </a:pPr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The simplified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𝛿</m:t>
                        </m:r>
                      </m:e>
                      <m:sub>
                        <m:r>
                          <a:rPr lang="es-E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𝜇</m:t>
                        </m:r>
                      </m:e>
                      <m:sub>
                        <m:r>
                          <a:rPr lang="es-E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 use variables that can are calculated in the </a:t>
                </a:r>
                <a:r>
                  <a:rPr lang="en-US" sz="28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feedforward</a:t>
                </a:r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 phase very efficiently</a:t>
                </a:r>
                <a:endParaRPr lang="en-US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88640"/>
                <a:ext cx="7704856" cy="1419684"/>
              </a:xfrm>
              <a:prstGeom prst="rect">
                <a:avLst/>
              </a:prstGeom>
              <a:blipFill rotWithShape="0">
                <a:blip r:embed="rId3"/>
                <a:stretch>
                  <a:fillRect l="-1741" t="-5579" r="-1187" b="-13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redondeado 7"/>
          <p:cNvSpPr/>
          <p:nvPr/>
        </p:nvSpPr>
        <p:spPr bwMode="auto">
          <a:xfrm>
            <a:off x="971600" y="1700808"/>
            <a:ext cx="7344816" cy="1944216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0" name="Rectángulo 9"/>
          <p:cNvSpPr/>
          <p:nvPr/>
        </p:nvSpPr>
        <p:spPr>
          <a:xfrm rot="16200000">
            <a:off x="-301322" y="2541683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 </a:t>
            </a:r>
            <a:endParaRPr 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/>
          </p:nvPr>
        </p:nvGraphicFramePr>
        <p:xfrm>
          <a:off x="1331640" y="1916832"/>
          <a:ext cx="309634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4" name="Ecuación" r:id="rId4" imgW="1104840" imgH="241200" progId="Equation.3">
                  <p:embed/>
                </p:oleObj>
              </mc:Choice>
              <mc:Fallback>
                <p:oleObj name="Ecuación" r:id="rId4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916832"/>
                        <a:ext cx="3096344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/>
          </p:nvPr>
        </p:nvGraphicFramePr>
        <p:xfrm>
          <a:off x="1403648" y="2708920"/>
          <a:ext cx="448151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5" name="Ecuación" r:id="rId6" imgW="1269720" imgH="228600" progId="Equation.3">
                  <p:embed/>
                </p:oleObj>
              </mc:Choice>
              <mc:Fallback>
                <p:oleObj name="Ecuación" r:id="rId6" imgW="1269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708920"/>
                        <a:ext cx="448151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ángulo redondeado 13"/>
          <p:cNvSpPr/>
          <p:nvPr/>
        </p:nvSpPr>
        <p:spPr bwMode="auto">
          <a:xfrm>
            <a:off x="1033728" y="3717032"/>
            <a:ext cx="7344816" cy="2880320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8" name="Rectángulo 17"/>
          <p:cNvSpPr/>
          <p:nvPr/>
        </p:nvSpPr>
        <p:spPr>
          <a:xfrm rot="16200000">
            <a:off x="-252558" y="4725166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</a:t>
            </a:r>
            <a:endParaRPr 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1403648" y="4077072"/>
          <a:ext cx="2880320" cy="731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6" name="Ecuación" r:id="rId8" imgW="1041120" imgH="241200" progId="Equation.3">
                  <p:embed/>
                </p:oleObj>
              </mc:Choice>
              <mc:Fallback>
                <p:oleObj name="Ecuación" r:id="rId8" imgW="1041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077072"/>
                        <a:ext cx="2880320" cy="731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/>
          </p:nvPr>
        </p:nvGraphicFramePr>
        <p:xfrm>
          <a:off x="1547664" y="4941168"/>
          <a:ext cx="353853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7" name="Ecuación" r:id="rId10" imgW="1358640" imgH="457200" progId="Equation.3">
                  <p:embed/>
                </p:oleObj>
              </mc:Choice>
              <mc:Fallback>
                <p:oleObj name="Ecuación" r:id="rId10" imgW="1358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41168"/>
                        <a:ext cx="353853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2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99592" y="1484784"/>
            <a:ext cx="79208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Algorithm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first performs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forward propagation,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which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maps parameters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loss or cost function associated training examples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Then the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corresponding computation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applying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back-propagation algorithm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is done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215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27584" y="2276872"/>
            <a:ext cx="7704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Backpropagation</a:t>
            </a:r>
            <a:r>
              <a:rPr lang="es-E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algorithm computes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the gradient, while another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algorithm, such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as stochastic gradient descent, is used to perform learning using this gradient</a:t>
            </a:r>
          </a:p>
        </p:txBody>
      </p:sp>
    </p:spTree>
    <p:extLst>
      <p:ext uri="{BB962C8B-B14F-4D97-AF65-F5344CB8AC3E}">
        <p14:creationId xmlns:p14="http://schemas.microsoft.com/office/powerpoint/2010/main" val="33639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Deep </a:t>
            </a:r>
            <a:r>
              <a:rPr lang="en-US" b="1" dirty="0"/>
              <a:t>Learning </a:t>
            </a:r>
            <a:r>
              <a:rPr lang="en-US" b="1" dirty="0" smtClean="0"/>
              <a:t>&amp; </a:t>
            </a:r>
            <a:r>
              <a:rPr lang="en-US" b="1" dirty="0" err="1" smtClean="0"/>
              <a:t>Keras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Day 2</a:t>
            </a:r>
            <a:endParaRPr lang="en-US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699792" y="5013176"/>
            <a:ext cx="4136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smtClean="0"/>
              <a:t>Prof. Luis A. Hernández Gómez</a:t>
            </a:r>
          </a:p>
          <a:p>
            <a:r>
              <a:rPr lang="es-ES" sz="2400" dirty="0" smtClean="0">
                <a:hlinkClick r:id="rId3"/>
              </a:rPr>
              <a:t>luisalfonso.hernandez@upm.es</a:t>
            </a:r>
            <a:r>
              <a:rPr lang="es-E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 bwMode="auto">
          <a:xfrm>
            <a:off x="323528" y="836712"/>
            <a:ext cx="6840760" cy="4968552"/>
          </a:xfrm>
          <a:prstGeom prst="rect">
            <a:avLst/>
          </a:prstGeom>
          <a:solidFill>
            <a:srgbClr val="FFCC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Sigmoidal Neurons</a:t>
            </a:r>
            <a:endParaRPr lang="en-CA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755576" y="1052736"/>
          <a:ext cx="16081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4" name="Ecuación" r:id="rId3" imgW="660240" imgH="317160" progId="Equation.3">
                  <p:embed/>
                </p:oleObj>
              </mc:Choice>
              <mc:Fallback>
                <p:oleObj name="Ecuación" r:id="rId3" imgW="6602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052736"/>
                        <a:ext cx="1608137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/>
          </p:nvPr>
        </p:nvGraphicFramePr>
        <p:xfrm>
          <a:off x="683568" y="1988840"/>
          <a:ext cx="29051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5" name="Ecuación" r:id="rId5" imgW="1193760" imgH="368280" progId="Equation.3">
                  <p:embed/>
                </p:oleObj>
              </mc:Choice>
              <mc:Fallback>
                <p:oleObj name="Ecuación" r:id="rId5" imgW="11937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988840"/>
                        <a:ext cx="290512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/>
          </p:nvPr>
        </p:nvGraphicFramePr>
        <p:xfrm>
          <a:off x="899592" y="3140968"/>
          <a:ext cx="3646487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6" name="Ecuación" r:id="rId7" imgW="1498320" imgH="368280" progId="Equation.3">
                  <p:embed/>
                </p:oleObj>
              </mc:Choice>
              <mc:Fallback>
                <p:oleObj name="Ecuación" r:id="rId7" imgW="14983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140968"/>
                        <a:ext cx="3646487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/>
          </p:nvPr>
        </p:nvGraphicFramePr>
        <p:xfrm>
          <a:off x="899592" y="4365104"/>
          <a:ext cx="4234599" cy="927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7" name="Ecuación" r:id="rId9" imgW="1333440" imgH="291960" progId="Equation.3">
                  <p:embed/>
                </p:oleObj>
              </mc:Choice>
              <mc:Fallback>
                <p:oleObj name="Ecuación" r:id="rId9" imgW="13334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365104"/>
                        <a:ext cx="4234599" cy="927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72" y="836712"/>
            <a:ext cx="3376240" cy="2305900"/>
          </a:xfrm>
          <a:prstGeom prst="rect">
            <a:avLst/>
          </a:prstGeom>
        </p:spPr>
      </p:pic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5436096" y="4437112"/>
          <a:ext cx="3125788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8" name="Ecuación" r:id="rId12" imgW="1143000" imgH="482400" progId="Equation.3">
                  <p:embed/>
                </p:oleObj>
              </mc:Choice>
              <mc:Fallback>
                <p:oleObj name="Ecuación" r:id="rId12" imgW="11430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437112"/>
                        <a:ext cx="3125788" cy="14922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/>
          <p:cNvSpPr/>
          <p:nvPr/>
        </p:nvSpPr>
        <p:spPr bwMode="auto">
          <a:xfrm>
            <a:off x="7308304" y="4437112"/>
            <a:ext cx="1296144" cy="792088"/>
          </a:xfrm>
          <a:prstGeom prst="rect">
            <a:avLst/>
          </a:prstGeom>
          <a:solidFill>
            <a:srgbClr val="FF0000">
              <a:alpha val="26000"/>
            </a:srgbClr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2" name="Rectángulo 11"/>
          <p:cNvSpPr/>
          <p:nvPr/>
        </p:nvSpPr>
        <p:spPr bwMode="auto">
          <a:xfrm>
            <a:off x="6948264" y="5301208"/>
            <a:ext cx="1872208" cy="648072"/>
          </a:xfrm>
          <a:prstGeom prst="rect">
            <a:avLst/>
          </a:prstGeom>
          <a:solidFill>
            <a:srgbClr val="FF0000">
              <a:alpha val="26000"/>
            </a:srgbClr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979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132856"/>
            <a:ext cx="3053538" cy="19406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1334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Activation Functions</a:t>
            </a:r>
            <a:endParaRPr lang="en-US" altLang="zh-TW" b="1" dirty="0"/>
          </a:p>
        </p:txBody>
      </p:sp>
      <p:sp>
        <p:nvSpPr>
          <p:cNvPr id="5" name="矩形 25"/>
          <p:cNvSpPr/>
          <p:nvPr/>
        </p:nvSpPr>
        <p:spPr>
          <a:xfrm>
            <a:off x="2532349" y="2911572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矩形 3"/>
          <p:cNvSpPr/>
          <p:nvPr/>
        </p:nvSpPr>
        <p:spPr>
          <a:xfrm>
            <a:off x="4221958" y="5436176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4"/>
          <p:cNvSpPr/>
          <p:nvPr/>
        </p:nvSpPr>
        <p:spPr>
          <a:xfrm>
            <a:off x="1547664" y="2823704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8" name="直線單箭頭接點 5"/>
          <p:cNvCxnSpPr>
            <a:stCxn id="20" idx="3"/>
            <a:endCxn id="22" idx="1"/>
          </p:cNvCxnSpPr>
          <p:nvPr/>
        </p:nvCxnSpPr>
        <p:spPr>
          <a:xfrm flipV="1">
            <a:off x="2136741" y="4425003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5015915" y="3755157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54" name="方程式" r:id="rId5" imgW="126720" imgH="126720" progId="Equation.3">
                  <p:embed/>
                </p:oleObj>
              </mc:Choice>
              <mc:Fallback>
                <p:oleObj name="方程式" r:id="rId5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915" y="3755157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590440" y="2932301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55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440" y="2932301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2594290" y="3568555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56" name="方程式" r:id="rId9" imgW="190440" imgH="215640" progId="Equation.3">
                  <p:embed/>
                </p:oleObj>
              </mc:Choice>
              <mc:Fallback>
                <p:oleObj name="方程式" r:id="rId9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290" y="3568555"/>
                        <a:ext cx="528638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590440" y="4347405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57" name="方程式" r:id="rId11" imgW="215640" imgH="215640" progId="Equation.3">
                  <p:embed/>
                </p:oleObj>
              </mc:Choice>
              <mc:Fallback>
                <p:oleObj name="方程式" r:id="rId11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440" y="4347405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1"/>
          <p:cNvCxnSpPr>
            <a:endCxn id="28" idx="2"/>
          </p:cNvCxnSpPr>
          <p:nvPr/>
        </p:nvCxnSpPr>
        <p:spPr>
          <a:xfrm>
            <a:off x="4623814" y="4394403"/>
            <a:ext cx="1271039" cy="35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2"/>
          <p:cNvCxnSpPr>
            <a:stCxn id="19" idx="3"/>
            <a:endCxn id="22" idx="1"/>
          </p:cNvCxnSpPr>
          <p:nvPr/>
        </p:nvCxnSpPr>
        <p:spPr>
          <a:xfrm>
            <a:off x="2124710" y="3997747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3"/>
          <p:cNvCxnSpPr>
            <a:endCxn id="22" idx="1"/>
          </p:cNvCxnSpPr>
          <p:nvPr/>
        </p:nvCxnSpPr>
        <p:spPr>
          <a:xfrm>
            <a:off x="2144361" y="3139471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4"/>
          <p:cNvSpPr txBox="1"/>
          <p:nvPr/>
        </p:nvSpPr>
        <p:spPr>
          <a:xfrm rot="5400000">
            <a:off x="1554514" y="448468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629410" y="278092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58" name="Ecuación" r:id="rId13" imgW="177480" imgH="228600" progId="Equation.3">
                  <p:embed/>
                </p:oleObj>
              </mc:Choice>
              <mc:Fallback>
                <p:oleObj name="Ecuación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410" y="278092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/>
          </p:nvPr>
        </p:nvGraphicFramePr>
        <p:xfrm>
          <a:off x="1629410" y="368262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59" name="Ecuación" r:id="rId15" imgW="177480" imgH="228600" progId="Equation.3">
                  <p:embed/>
                </p:oleObj>
              </mc:Choice>
              <mc:Fallback>
                <p:oleObj name="Ecuación" r:id="rId15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410" y="368262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1603341" y="4898746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0" name="Ecuación" r:id="rId17" imgW="190440" imgH="228600" progId="Equation.3">
                  <p:embed/>
                </p:oleObj>
              </mc:Choice>
              <mc:Fallback>
                <p:oleObj name="Ecuación" r:id="rId1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41" y="4898746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282300" y="4164843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61" name="方程式" r:id="rId19" imgW="139680" imgH="139680" progId="Equation.3">
                    <p:embed/>
                  </p:oleObj>
                </mc:Choice>
                <mc:Fallback>
                  <p:oleObj name="方程式" r:id="rId19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339996" y="5518694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2" name="方程式" r:id="rId21" imgW="126720" imgH="177480" progId="Equation.3">
                  <p:embed/>
                </p:oleObj>
              </mc:Choice>
              <mc:Fallback>
                <p:oleObj name="方程式" r:id="rId21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996" y="5518694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533507" y="4695606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38"/>
          <p:cNvSpPr txBox="1"/>
          <p:nvPr/>
        </p:nvSpPr>
        <p:spPr>
          <a:xfrm>
            <a:off x="2283720" y="5213865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35"/>
          <p:cNvCxnSpPr/>
          <p:nvPr/>
        </p:nvCxnSpPr>
        <p:spPr>
          <a:xfrm flipV="1">
            <a:off x="6605285" y="445711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6"/>
          <p:cNvSpPr/>
          <p:nvPr/>
        </p:nvSpPr>
        <p:spPr>
          <a:xfrm>
            <a:off x="5894853" y="395865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prstClr val="black"/>
              </a:solidFill>
            </a:endParaRPr>
          </a:p>
        </p:txBody>
      </p: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5883435" y="4232779"/>
          <a:ext cx="9461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3" name="Ecuación" r:id="rId23" imgW="380880" imgH="152280" progId="Equation.3">
                  <p:embed/>
                </p:oleObj>
              </mc:Choice>
              <mc:Fallback>
                <p:oleObj name="Ecuación" r:id="rId23" imgW="3808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3435" y="4232779"/>
                        <a:ext cx="946150" cy="376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2"/>
          <p:cNvGraphicFramePr>
            <a:graphicFrameLocks noChangeAspect="1"/>
          </p:cNvGraphicFramePr>
          <p:nvPr>
            <p:extLst/>
          </p:nvPr>
        </p:nvGraphicFramePr>
        <p:xfrm>
          <a:off x="7454886" y="4213052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4" name="Ecuación" r:id="rId25" imgW="139680" imgH="164880" progId="Equation.3">
                  <p:embed/>
                </p:oleObj>
              </mc:Choice>
              <mc:Fallback>
                <p:oleObj name="Ecuación" r:id="rId2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4886" y="4213052"/>
                        <a:ext cx="387350" cy="455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ángulo 30"/>
          <p:cNvSpPr/>
          <p:nvPr/>
        </p:nvSpPr>
        <p:spPr>
          <a:xfrm>
            <a:off x="323528" y="1052736"/>
            <a:ext cx="80648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In modern </a:t>
            </a:r>
            <a:r>
              <a:rPr lang="en-US" sz="2800" dirty="0">
                <a:solidFill>
                  <a:prstClr val="black"/>
                </a:solidFill>
              </a:rPr>
              <a:t>neural </a:t>
            </a:r>
            <a:r>
              <a:rPr lang="en-US" sz="2800" dirty="0" smtClean="0">
                <a:solidFill>
                  <a:prstClr val="black"/>
                </a:solidFill>
              </a:rPr>
              <a:t>networks, the </a:t>
            </a:r>
            <a:r>
              <a:rPr lang="en-US" sz="2800" dirty="0">
                <a:solidFill>
                  <a:prstClr val="black"/>
                </a:solidFill>
              </a:rPr>
              <a:t>default recommendation is to use the rectified linear unit or </a:t>
            </a:r>
            <a:r>
              <a:rPr lang="en-US" sz="3600" dirty="0" err="1">
                <a:solidFill>
                  <a:srgbClr val="00B0F0"/>
                </a:solidFill>
              </a:rPr>
              <a:t>ReLU</a:t>
            </a:r>
            <a:endParaRPr lang="en-US" sz="3600" dirty="0" smtClean="0">
              <a:solidFill>
                <a:srgbClr val="00B0F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364088" y="5301208"/>
            <a:ext cx="2619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Discuss why?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8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66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67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884669" y="425305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8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9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橢圓 21"/>
          <p:cNvSpPr/>
          <p:nvPr/>
        </p:nvSpPr>
        <p:spPr>
          <a:xfrm>
            <a:off x="5282464" y="21699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321626" y="425305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36" name="直線單箭頭接點 35"/>
          <p:cNvCxnSpPr>
            <a:stCxn id="65" idx="6"/>
            <a:endCxn id="24" idx="2"/>
          </p:cNvCxnSpPr>
          <p:nvPr/>
        </p:nvCxnSpPr>
        <p:spPr>
          <a:xfrm flipV="1">
            <a:off x="3448670" y="4540135"/>
            <a:ext cx="1872956" cy="1072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66" idx="2"/>
          </p:cNvCxnSpPr>
          <p:nvPr/>
        </p:nvCxnSpPr>
        <p:spPr>
          <a:xfrm>
            <a:off x="3468118" y="5612912"/>
            <a:ext cx="1853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3" idx="6"/>
            <a:endCxn id="22" idx="2"/>
          </p:cNvCxnSpPr>
          <p:nvPr/>
        </p:nvCxnSpPr>
        <p:spPr>
          <a:xfrm flipV="1">
            <a:off x="3451012" y="2457003"/>
            <a:ext cx="1831452" cy="10254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2" idx="6"/>
            <a:endCxn id="24" idx="2"/>
          </p:cNvCxnSpPr>
          <p:nvPr/>
        </p:nvCxnSpPr>
        <p:spPr>
          <a:xfrm>
            <a:off x="3448670" y="2457004"/>
            <a:ext cx="1872956" cy="2083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3" idx="6"/>
            <a:endCxn id="24" idx="2"/>
          </p:cNvCxnSpPr>
          <p:nvPr/>
        </p:nvCxnSpPr>
        <p:spPr>
          <a:xfrm>
            <a:off x="3451012" y="3482456"/>
            <a:ext cx="1870614" cy="1057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6"/>
            <a:endCxn id="22" idx="2"/>
          </p:cNvCxnSpPr>
          <p:nvPr/>
        </p:nvCxnSpPr>
        <p:spPr>
          <a:xfrm flipV="1">
            <a:off x="3458827" y="2457003"/>
            <a:ext cx="1823637" cy="208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4" idx="6"/>
            <a:endCxn id="23" idx="2"/>
          </p:cNvCxnSpPr>
          <p:nvPr/>
        </p:nvCxnSpPr>
        <p:spPr>
          <a:xfrm flipV="1">
            <a:off x="3458827" y="3498569"/>
            <a:ext cx="1836691" cy="10415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9" idx="3"/>
            <a:endCxn id="65" idx="2"/>
          </p:cNvCxnSpPr>
          <p:nvPr/>
        </p:nvCxnSpPr>
        <p:spPr>
          <a:xfrm>
            <a:off x="1301564" y="3486025"/>
            <a:ext cx="1572948" cy="2126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8" idx="3"/>
            <a:endCxn id="65" idx="2"/>
          </p:cNvCxnSpPr>
          <p:nvPr/>
        </p:nvCxnSpPr>
        <p:spPr>
          <a:xfrm>
            <a:off x="1324447" y="4608973"/>
            <a:ext cx="1550065" cy="10039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22" idx="6"/>
          </p:cNvCxnSpPr>
          <p:nvPr/>
        </p:nvCxnSpPr>
        <p:spPr>
          <a:xfrm>
            <a:off x="5856622" y="2457003"/>
            <a:ext cx="1165922" cy="1149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22" idx="6"/>
          </p:cNvCxnSpPr>
          <p:nvPr/>
        </p:nvCxnSpPr>
        <p:spPr>
          <a:xfrm>
            <a:off x="5856622" y="2457003"/>
            <a:ext cx="1168264" cy="1927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24" idx="6"/>
          </p:cNvCxnSpPr>
          <p:nvPr/>
        </p:nvCxnSpPr>
        <p:spPr>
          <a:xfrm flipV="1">
            <a:off x="5895784" y="3606330"/>
            <a:ext cx="1126760" cy="933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24" idx="6"/>
          </p:cNvCxnSpPr>
          <p:nvPr/>
        </p:nvCxnSpPr>
        <p:spPr>
          <a:xfrm flipV="1">
            <a:off x="5895784" y="4384900"/>
            <a:ext cx="1129102" cy="155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/>
          <p:cNvSpPr/>
          <p:nvPr/>
        </p:nvSpPr>
        <p:spPr>
          <a:xfrm>
            <a:off x="2874512" y="532583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101" name="直線單箭頭接點 100"/>
          <p:cNvCxnSpPr>
            <a:stCxn id="8" idx="3"/>
            <a:endCxn id="14" idx="2"/>
          </p:cNvCxnSpPr>
          <p:nvPr/>
        </p:nvCxnSpPr>
        <p:spPr>
          <a:xfrm flipV="1">
            <a:off x="1324447" y="4540135"/>
            <a:ext cx="1560222" cy="68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9" idx="3"/>
            <a:endCxn id="14" idx="2"/>
          </p:cNvCxnSpPr>
          <p:nvPr/>
        </p:nvCxnSpPr>
        <p:spPr>
          <a:xfrm>
            <a:off x="1301564" y="3486025"/>
            <a:ext cx="1583105" cy="1054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65" idx="6"/>
            <a:endCxn id="23" idx="2"/>
          </p:cNvCxnSpPr>
          <p:nvPr/>
        </p:nvCxnSpPr>
        <p:spPr>
          <a:xfrm flipV="1">
            <a:off x="3448670" y="3498569"/>
            <a:ext cx="1846848" cy="211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65" idx="6"/>
            <a:endCxn id="22" idx="2"/>
          </p:cNvCxnSpPr>
          <p:nvPr/>
        </p:nvCxnSpPr>
        <p:spPr>
          <a:xfrm flipV="1">
            <a:off x="3448670" y="2457003"/>
            <a:ext cx="1833794" cy="3155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endCxn id="66" idx="2"/>
          </p:cNvCxnSpPr>
          <p:nvPr/>
        </p:nvCxnSpPr>
        <p:spPr>
          <a:xfrm>
            <a:off x="3464066" y="4536454"/>
            <a:ext cx="1857560" cy="1076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4" idx="6"/>
            <a:endCxn id="24" idx="2"/>
          </p:cNvCxnSpPr>
          <p:nvPr/>
        </p:nvCxnSpPr>
        <p:spPr>
          <a:xfrm>
            <a:off x="3458827" y="4540135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3468118" y="2457003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/>
          <p:cNvCxnSpPr/>
          <p:nvPr/>
        </p:nvCxnSpPr>
        <p:spPr>
          <a:xfrm>
            <a:off x="2922711" y="4663840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 flipV="1">
            <a:off x="3147047" y="4376764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2929666" y="572523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/>
          <p:cNvCxnSpPr/>
          <p:nvPr/>
        </p:nvCxnSpPr>
        <p:spPr>
          <a:xfrm flipV="1">
            <a:off x="3154002" y="543816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>
            <a:off x="5381631" y="4641749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接點 167"/>
          <p:cNvCxnSpPr/>
          <p:nvPr/>
        </p:nvCxnSpPr>
        <p:spPr>
          <a:xfrm flipV="1">
            <a:off x="5605967" y="4354673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接點 170"/>
          <p:cNvCxnSpPr/>
          <p:nvPr/>
        </p:nvCxnSpPr>
        <p:spPr>
          <a:xfrm>
            <a:off x="5337618" y="253418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/>
          <p:cNvCxnSpPr/>
          <p:nvPr/>
        </p:nvCxnSpPr>
        <p:spPr>
          <a:xfrm flipV="1">
            <a:off x="5561954" y="224711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/>
          <p:cNvSpPr txBox="1"/>
          <p:nvPr/>
        </p:nvSpPr>
        <p:spPr>
          <a:xfrm>
            <a:off x="3271873" y="4581583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264971" y="5679829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5" name="文字方塊 174"/>
          <p:cNvSpPr txBox="1"/>
          <p:nvPr/>
        </p:nvSpPr>
        <p:spPr>
          <a:xfrm>
            <a:off x="5732988" y="198446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6" name="文字方塊 175"/>
          <p:cNvSpPr txBox="1"/>
          <p:nvPr/>
        </p:nvSpPr>
        <p:spPr>
          <a:xfrm>
            <a:off x="5742701" y="401020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78" name="直線單箭頭接點 77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線接點 81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直線接點 8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/>
      <p:bldP spid="17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90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91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2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3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523925" y="1501737"/>
            <a:ext cx="38608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A Thinner linear network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圖說文字 14"/>
          <p:cNvSpPr/>
          <p:nvPr/>
        </p:nvSpPr>
        <p:spPr>
          <a:xfrm>
            <a:off x="1544169" y="4910176"/>
            <a:ext cx="2862430" cy="1016000"/>
          </a:xfrm>
          <a:prstGeom prst="wedgeRectCallout">
            <a:avLst>
              <a:gd name="adj1" fmla="val -27942"/>
              <a:gd name="adj2" fmla="val -1375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Do not have smaller gradients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46" name="直線單箭頭接點 45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接點 53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64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6399239" y="2520593"/>
            <a:ext cx="450779" cy="31831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6" name="橢圓 225"/>
          <p:cNvSpPr/>
          <p:nvPr/>
        </p:nvSpPr>
        <p:spPr>
          <a:xfrm>
            <a:off x="6279832" y="425961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7" name="橢圓 226"/>
          <p:cNvSpPr/>
          <p:nvPr/>
        </p:nvSpPr>
        <p:spPr>
          <a:xfrm>
            <a:off x="6270982" y="249385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577045" y="2533350"/>
            <a:ext cx="450779" cy="319292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5" name="橢圓 224"/>
          <p:cNvSpPr/>
          <p:nvPr/>
        </p:nvSpPr>
        <p:spPr>
          <a:xfrm>
            <a:off x="2455632" y="426369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4" name="橢圓 223"/>
          <p:cNvSpPr/>
          <p:nvPr/>
        </p:nvSpPr>
        <p:spPr>
          <a:xfrm>
            <a:off x="2446782" y="249793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307180" y="2877442"/>
            <a:ext cx="450779" cy="241662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486955" y="2868547"/>
            <a:ext cx="450779" cy="24268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486912" y="3373624"/>
            <a:ext cx="450779" cy="147713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Maxout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Learnable activation function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  <a:endParaRPr lang="zh-TW" altLang="en-US" sz="1800" dirty="0">
              <a:solidFill>
                <a:srgbClr val="0000FF"/>
              </a:solidFill>
            </a:endParaRPr>
          </a:p>
          <a:p>
            <a:endParaRPr lang="en-US" altLang="zh-TW" dirty="0" smtClean="0"/>
          </a:p>
        </p:txBody>
      </p:sp>
      <p:sp>
        <p:nvSpPr>
          <p:cNvPr id="8" name="橢圓 7"/>
          <p:cNvSpPr/>
          <p:nvPr/>
        </p:nvSpPr>
        <p:spPr>
          <a:xfrm>
            <a:off x="3479187" y="2935808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529187" y="3388339"/>
            <a:ext cx="342900" cy="461962"/>
            <a:chOff x="600453" y="3988847"/>
            <a:chExt cx="342900" cy="461962"/>
          </a:xfrm>
        </p:grpSpPr>
        <p:sp>
          <p:nvSpPr>
            <p:cNvPr id="30" name="矩形 29"/>
            <p:cNvSpPr/>
            <p:nvPr/>
          </p:nvSpPr>
          <p:spPr>
            <a:xfrm>
              <a:off x="600453" y="4084097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3152" y="3988847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8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152" y="3988847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>
            <a:off x="531452" y="4238061"/>
            <a:ext cx="376238" cy="461963"/>
            <a:chOff x="594635" y="4571576"/>
            <a:chExt cx="376238" cy="461963"/>
          </a:xfrm>
        </p:grpSpPr>
        <p:sp>
          <p:nvSpPr>
            <p:cNvPr id="29" name="矩形 28"/>
            <p:cNvSpPr/>
            <p:nvPr/>
          </p:nvSpPr>
          <p:spPr>
            <a:xfrm>
              <a:off x="594635" y="465442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8448" y="4571576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8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448" y="4571576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文字方塊 34"/>
          <p:cNvSpPr txBox="1"/>
          <p:nvPr/>
        </p:nvSpPr>
        <p:spPr>
          <a:xfrm>
            <a:off x="144282" y="2734478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Input</a:t>
            </a:r>
          </a:p>
        </p:txBody>
      </p:sp>
      <p:sp>
        <p:nvSpPr>
          <p:cNvPr id="52" name="橢圓 51"/>
          <p:cNvSpPr/>
          <p:nvPr/>
        </p:nvSpPr>
        <p:spPr>
          <a:xfrm>
            <a:off x="3487041" y="4762363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1977455" y="2531732"/>
            <a:ext cx="926032" cy="523220"/>
            <a:chOff x="3518823" y="2481252"/>
            <a:chExt cx="926032" cy="523220"/>
          </a:xfrm>
        </p:grpSpPr>
        <p:grpSp>
          <p:nvGrpSpPr>
            <p:cNvPr id="36" name="群組 35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字方塊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線單箭頭接點 8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1988987" y="3397713"/>
            <a:ext cx="926169" cy="523220"/>
            <a:chOff x="3518823" y="2481252"/>
            <a:chExt cx="926169" cy="523220"/>
          </a:xfrm>
        </p:grpSpPr>
        <p:grpSp>
          <p:nvGrpSpPr>
            <p:cNvPr id="87" name="群組 8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直線單箭頭接點 8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群組 91"/>
          <p:cNvGrpSpPr/>
          <p:nvPr/>
        </p:nvGrpSpPr>
        <p:grpSpPr>
          <a:xfrm>
            <a:off x="1987968" y="4263694"/>
            <a:ext cx="1155650" cy="523220"/>
            <a:chOff x="3518823" y="2481252"/>
            <a:chExt cx="1155650" cy="523220"/>
          </a:xfrm>
        </p:grpSpPr>
        <p:grpSp>
          <p:nvGrpSpPr>
            <p:cNvPr id="93" name="群組 92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95" name="直線單箭頭接點 94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群組 97"/>
          <p:cNvGrpSpPr/>
          <p:nvPr/>
        </p:nvGrpSpPr>
        <p:grpSpPr>
          <a:xfrm>
            <a:off x="1986148" y="5205858"/>
            <a:ext cx="926032" cy="523220"/>
            <a:chOff x="3518823" y="2481252"/>
            <a:chExt cx="926032" cy="523220"/>
          </a:xfrm>
        </p:grpSpPr>
        <p:grpSp>
          <p:nvGrpSpPr>
            <p:cNvPr id="99" name="群組 9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文字方塊 10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橢圓 105"/>
          <p:cNvSpPr/>
          <p:nvPr/>
        </p:nvSpPr>
        <p:spPr>
          <a:xfrm>
            <a:off x="7315536" y="2935808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07" name="橢圓 106"/>
          <p:cNvSpPr/>
          <p:nvPr/>
        </p:nvSpPr>
        <p:spPr>
          <a:xfrm>
            <a:off x="7323390" y="4762363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108" name="群組 107"/>
          <p:cNvGrpSpPr/>
          <p:nvPr/>
        </p:nvGrpSpPr>
        <p:grpSpPr>
          <a:xfrm>
            <a:off x="5813804" y="2531732"/>
            <a:ext cx="862776" cy="523220"/>
            <a:chOff x="3518823" y="2481252"/>
            <a:chExt cx="862776" cy="523220"/>
          </a:xfrm>
        </p:grpSpPr>
        <p:grpSp>
          <p:nvGrpSpPr>
            <p:cNvPr id="109" name="群組 10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文字方塊 11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字方塊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3810" r="-2619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線單箭頭接點 11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群組 113"/>
          <p:cNvGrpSpPr/>
          <p:nvPr/>
        </p:nvGrpSpPr>
        <p:grpSpPr>
          <a:xfrm>
            <a:off x="5825336" y="3397713"/>
            <a:ext cx="862776" cy="523220"/>
            <a:chOff x="3518823" y="2481252"/>
            <a:chExt cx="862776" cy="523220"/>
          </a:xfrm>
        </p:grpSpPr>
        <p:grpSp>
          <p:nvGrpSpPr>
            <p:cNvPr id="115" name="群組 114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文字方塊 118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文字方塊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直線單箭頭接點 116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群組 119"/>
          <p:cNvGrpSpPr/>
          <p:nvPr/>
        </p:nvGrpSpPr>
        <p:grpSpPr>
          <a:xfrm>
            <a:off x="5824317" y="4263694"/>
            <a:ext cx="862776" cy="523220"/>
            <a:chOff x="3518823" y="2481252"/>
            <a:chExt cx="862776" cy="523220"/>
          </a:xfrm>
        </p:grpSpPr>
        <p:grpSp>
          <p:nvGrpSpPr>
            <p:cNvPr id="121" name="群組 120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文字方塊 124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線單箭頭接點 12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群組 125"/>
          <p:cNvGrpSpPr/>
          <p:nvPr/>
        </p:nvGrpSpPr>
        <p:grpSpPr>
          <a:xfrm>
            <a:off x="5822497" y="5205858"/>
            <a:ext cx="877290" cy="523220"/>
            <a:chOff x="3518823" y="2481252"/>
            <a:chExt cx="877290" cy="523220"/>
          </a:xfrm>
        </p:grpSpPr>
        <p:grpSp>
          <p:nvGrpSpPr>
            <p:cNvPr id="127" name="群組 12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文字方塊 13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/>
                <p:cNvSpPr txBox="1"/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字方塊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6190" r="-2381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直線單箭頭接點 12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/>
              <p:cNvSpPr txBox="1"/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32" name="文字方塊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3810" r="-26190"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/>
              <p:cNvSpPr txBox="1"/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33" name="文字方塊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26190" r="-23810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單箭頭接點 143"/>
          <p:cNvCxnSpPr/>
          <p:nvPr/>
        </p:nvCxnSpPr>
        <p:spPr>
          <a:xfrm>
            <a:off x="4293226" y="326027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/>
          <p:nvPr/>
        </p:nvCxnSpPr>
        <p:spPr>
          <a:xfrm>
            <a:off x="4302223" y="507002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/>
          <p:nvPr/>
        </p:nvCxnSpPr>
        <p:spPr>
          <a:xfrm>
            <a:off x="8136736" y="325823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/>
          <p:nvPr/>
        </p:nvCxnSpPr>
        <p:spPr>
          <a:xfrm>
            <a:off x="8145733" y="506798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>
            <a:endCxn id="11" idx="1"/>
          </p:cNvCxnSpPr>
          <p:nvPr/>
        </p:nvCxnSpPr>
        <p:spPr>
          <a:xfrm flipV="1">
            <a:off x="838676" y="2805935"/>
            <a:ext cx="1138779" cy="843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>
            <a:stCxn id="31" idx="3"/>
            <a:endCxn id="91" idx="1"/>
          </p:cNvCxnSpPr>
          <p:nvPr/>
        </p:nvCxnSpPr>
        <p:spPr>
          <a:xfrm>
            <a:off x="867324" y="3619320"/>
            <a:ext cx="1133195" cy="40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>
            <a:stCxn id="30" idx="3"/>
            <a:endCxn id="96" idx="1"/>
          </p:cNvCxnSpPr>
          <p:nvPr/>
        </p:nvCxnSpPr>
        <p:spPr>
          <a:xfrm>
            <a:off x="872087" y="3655039"/>
            <a:ext cx="1115881" cy="882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/>
          <p:cNvCxnSpPr>
            <a:stCxn id="30" idx="3"/>
            <a:endCxn id="103" idx="1"/>
          </p:cNvCxnSpPr>
          <p:nvPr/>
        </p:nvCxnSpPr>
        <p:spPr>
          <a:xfrm>
            <a:off x="872087" y="3655039"/>
            <a:ext cx="1125593" cy="1812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>
            <a:stCxn id="32" idx="3"/>
            <a:endCxn id="11" idx="1"/>
          </p:cNvCxnSpPr>
          <p:nvPr/>
        </p:nvCxnSpPr>
        <p:spPr>
          <a:xfrm flipV="1">
            <a:off x="907690" y="2805935"/>
            <a:ext cx="1069765" cy="166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32" idx="3"/>
            <a:endCxn id="90" idx="1"/>
          </p:cNvCxnSpPr>
          <p:nvPr/>
        </p:nvCxnSpPr>
        <p:spPr>
          <a:xfrm flipV="1">
            <a:off x="907690" y="3671916"/>
            <a:ext cx="1081297" cy="797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32" idx="3"/>
            <a:endCxn id="102" idx="1"/>
          </p:cNvCxnSpPr>
          <p:nvPr/>
        </p:nvCxnSpPr>
        <p:spPr>
          <a:xfrm>
            <a:off x="907690" y="4469042"/>
            <a:ext cx="1078458" cy="1011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32" idx="3"/>
            <a:endCxn id="96" idx="1"/>
          </p:cNvCxnSpPr>
          <p:nvPr/>
        </p:nvCxnSpPr>
        <p:spPr>
          <a:xfrm>
            <a:off x="907690" y="4469042"/>
            <a:ext cx="1080278" cy="68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stCxn id="104" idx="3"/>
          </p:cNvCxnSpPr>
          <p:nvPr/>
        </p:nvCxnSpPr>
        <p:spPr>
          <a:xfrm flipV="1">
            <a:off x="4783885" y="2802303"/>
            <a:ext cx="1003733" cy="4188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104" idx="3"/>
          </p:cNvCxnSpPr>
          <p:nvPr/>
        </p:nvCxnSpPr>
        <p:spPr>
          <a:xfrm>
            <a:off x="4783885" y="3221123"/>
            <a:ext cx="1026797" cy="434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/>
          <p:cNvCxnSpPr>
            <a:stCxn id="104" idx="3"/>
          </p:cNvCxnSpPr>
          <p:nvPr/>
        </p:nvCxnSpPr>
        <p:spPr>
          <a:xfrm>
            <a:off x="4783885" y="3221123"/>
            <a:ext cx="1014246" cy="1313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/>
          <p:cNvCxnSpPr>
            <a:stCxn id="104" idx="3"/>
          </p:cNvCxnSpPr>
          <p:nvPr/>
        </p:nvCxnSpPr>
        <p:spPr>
          <a:xfrm>
            <a:off x="4783885" y="3221123"/>
            <a:ext cx="1023958" cy="2242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/>
          <p:cNvCxnSpPr>
            <a:stCxn id="105" idx="3"/>
          </p:cNvCxnSpPr>
          <p:nvPr/>
        </p:nvCxnSpPr>
        <p:spPr>
          <a:xfrm flipV="1">
            <a:off x="4770825" y="2802303"/>
            <a:ext cx="1016793" cy="2229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單箭頭接點 187"/>
          <p:cNvCxnSpPr>
            <a:stCxn id="105" idx="3"/>
          </p:cNvCxnSpPr>
          <p:nvPr/>
        </p:nvCxnSpPr>
        <p:spPr>
          <a:xfrm flipV="1">
            <a:off x="4770825" y="3668283"/>
            <a:ext cx="1028325" cy="1364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/>
          <p:cNvCxnSpPr>
            <a:stCxn id="105" idx="3"/>
          </p:cNvCxnSpPr>
          <p:nvPr/>
        </p:nvCxnSpPr>
        <p:spPr>
          <a:xfrm>
            <a:off x="4770825" y="5032295"/>
            <a:ext cx="1025486" cy="444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>
            <a:stCxn id="105" idx="3"/>
          </p:cNvCxnSpPr>
          <p:nvPr/>
        </p:nvCxnSpPr>
        <p:spPr>
          <a:xfrm flipV="1">
            <a:off x="4770825" y="4534265"/>
            <a:ext cx="1027306" cy="4980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stCxn id="110" idx="3"/>
            <a:endCxn id="106" idx="2"/>
          </p:cNvCxnSpPr>
          <p:nvPr/>
        </p:nvCxnSpPr>
        <p:spPr>
          <a:xfrm>
            <a:off x="6676580" y="2780842"/>
            <a:ext cx="638956" cy="442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>
            <a:endCxn id="106" idx="2"/>
          </p:cNvCxnSpPr>
          <p:nvPr/>
        </p:nvCxnSpPr>
        <p:spPr>
          <a:xfrm flipV="1">
            <a:off x="6779197" y="3222887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>
            <a:endCxn id="107" idx="2"/>
          </p:cNvCxnSpPr>
          <p:nvPr/>
        </p:nvCxnSpPr>
        <p:spPr>
          <a:xfrm>
            <a:off x="6799988" y="4557557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單箭頭接點 208"/>
          <p:cNvCxnSpPr>
            <a:stCxn id="128" idx="3"/>
            <a:endCxn id="107" idx="2"/>
          </p:cNvCxnSpPr>
          <p:nvPr/>
        </p:nvCxnSpPr>
        <p:spPr>
          <a:xfrm flipV="1">
            <a:off x="6699787" y="5049442"/>
            <a:ext cx="623603" cy="405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單箭頭接點 218"/>
          <p:cNvCxnSpPr/>
          <p:nvPr/>
        </p:nvCxnSpPr>
        <p:spPr>
          <a:xfrm>
            <a:off x="2978820" y="2792922"/>
            <a:ext cx="502187" cy="439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單箭頭接點 219"/>
          <p:cNvCxnSpPr/>
          <p:nvPr/>
        </p:nvCxnSpPr>
        <p:spPr>
          <a:xfrm flipV="1">
            <a:off x="2944668" y="3232819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220"/>
          <p:cNvCxnSpPr/>
          <p:nvPr/>
        </p:nvCxnSpPr>
        <p:spPr>
          <a:xfrm>
            <a:off x="2965459" y="4567489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/>
          <p:cNvCxnSpPr/>
          <p:nvPr/>
        </p:nvCxnSpPr>
        <p:spPr>
          <a:xfrm flipV="1">
            <a:off x="2987513" y="5059374"/>
            <a:ext cx="501348" cy="407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417333" y="764223"/>
            <a:ext cx="508002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 err="1" smtClean="0">
                <a:solidFill>
                  <a:prstClr val="white"/>
                </a:solidFill>
              </a:rPr>
              <a:t>ReLU</a:t>
            </a:r>
            <a:r>
              <a:rPr lang="en-US" altLang="zh-TW" sz="2800" dirty="0" smtClean="0">
                <a:solidFill>
                  <a:prstClr val="white"/>
                </a:solidFill>
              </a:rPr>
              <a:t> is a </a:t>
            </a:r>
            <a:r>
              <a:rPr lang="en-US" altLang="zh-TW" sz="2800" dirty="0">
                <a:solidFill>
                  <a:prstClr val="white"/>
                </a:solidFill>
              </a:rPr>
              <a:t>special cases of </a:t>
            </a:r>
            <a:r>
              <a:rPr lang="en-US" altLang="zh-TW" sz="2800" dirty="0" err="1">
                <a:solidFill>
                  <a:prstClr val="white"/>
                </a:solidFill>
              </a:rPr>
              <a:t>Maxout</a:t>
            </a:r>
            <a:endParaRPr lang="en-US" altLang="zh-TW" sz="2800" dirty="0">
              <a:solidFill>
                <a:prstClr val="white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1031330" y="5997408"/>
            <a:ext cx="7379448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You can have more than 2 elements in a group.</a:t>
            </a:r>
            <a:endParaRPr lang="en-US" altLang="zh-TW" sz="2800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4597" y="2539840"/>
            <a:ext cx="1881191" cy="1332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20742" y="2440970"/>
            <a:ext cx="113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neuron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4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Adaptive learning rate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Adagrad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[John </a:t>
            </a:r>
            <a:r>
              <a:rPr lang="en-US" altLang="zh-TW" sz="1800" dirty="0" err="1">
                <a:solidFill>
                  <a:srgbClr val="0000FF"/>
                </a:solidFill>
              </a:rPr>
              <a:t>Duchi</a:t>
            </a:r>
            <a:r>
              <a:rPr lang="en-US" altLang="zh-TW" sz="1800" dirty="0">
                <a:solidFill>
                  <a:srgbClr val="0000FF"/>
                </a:solidFill>
              </a:rPr>
              <a:t>, JMLR’11]</a:t>
            </a:r>
            <a:endParaRPr lang="en-US" altLang="zh-TW" sz="1800" dirty="0" smtClean="0">
              <a:solidFill>
                <a:srgbClr val="0000FF"/>
              </a:solidFill>
            </a:endParaRPr>
          </a:p>
          <a:p>
            <a:r>
              <a:rPr lang="en-US" altLang="zh-TW" dirty="0" err="1" smtClean="0"/>
              <a:t>RMSprop</a:t>
            </a:r>
            <a:endParaRPr lang="en-US" altLang="zh-TW" dirty="0" smtClean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https://www.youtube.com/watch?v=O3sxAc4hxZU</a:t>
            </a:r>
            <a:endParaRPr lang="en-US" altLang="zh-TW" sz="1800" dirty="0" smtClean="0">
              <a:solidFill>
                <a:srgbClr val="0000FF"/>
              </a:solidFill>
            </a:endParaRPr>
          </a:p>
          <a:p>
            <a:r>
              <a:rPr lang="en-US" altLang="zh-TW" dirty="0" err="1" smtClean="0"/>
              <a:t>Adadelta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[Matthew D. </a:t>
            </a:r>
            <a:r>
              <a:rPr lang="en-US" altLang="zh-TW" sz="1800" dirty="0" err="1">
                <a:solidFill>
                  <a:srgbClr val="0000FF"/>
                </a:solidFill>
              </a:rPr>
              <a:t>Zeiler</a:t>
            </a:r>
            <a:r>
              <a:rPr lang="en-US" altLang="zh-TW" sz="18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/>
              <a:t>Adam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Diederik</a:t>
            </a:r>
            <a:r>
              <a:rPr lang="en-US" altLang="zh-TW" sz="1800" dirty="0">
                <a:solidFill>
                  <a:srgbClr val="0000FF"/>
                </a:solidFill>
              </a:rPr>
              <a:t> P. </a:t>
            </a:r>
            <a:r>
              <a:rPr lang="en-US" altLang="zh-TW" sz="1800" dirty="0" err="1">
                <a:solidFill>
                  <a:srgbClr val="0000FF"/>
                </a:solidFill>
              </a:rPr>
              <a:t>Kingma</a:t>
            </a:r>
            <a:r>
              <a:rPr lang="en-US" altLang="zh-TW" sz="1800" dirty="0">
                <a:solidFill>
                  <a:srgbClr val="0000FF"/>
                </a:solidFill>
              </a:rPr>
              <a:t>, ICLR’15</a:t>
            </a:r>
            <a:r>
              <a:rPr lang="en-US" altLang="zh-TW" sz="1800" dirty="0" smtClean="0">
                <a:solidFill>
                  <a:srgbClr val="0000FF"/>
                </a:solidFill>
              </a:rPr>
              <a:t>]</a:t>
            </a:r>
            <a:endParaRPr lang="en-US" altLang="zh-TW" sz="1800" dirty="0">
              <a:solidFill>
                <a:srgbClr val="0000FF"/>
              </a:solidFill>
            </a:endParaRPr>
          </a:p>
          <a:p>
            <a:r>
              <a:rPr lang="en-US" altLang="zh-TW" dirty="0" err="1" smtClean="0"/>
              <a:t>AdaSecant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[Caglar Gulcehre, arXiv’14</a:t>
            </a:r>
            <a:r>
              <a:rPr lang="en-US" altLang="zh-TW" sz="1800" dirty="0" smtClean="0">
                <a:solidFill>
                  <a:srgbClr val="0000FF"/>
                </a:solidFill>
              </a:rPr>
              <a:t>]</a:t>
            </a:r>
          </a:p>
          <a:p>
            <a:r>
              <a:rPr lang="en-US" altLang="zh-TW" dirty="0" smtClean="0"/>
              <a:t>“No more pesky learning rates</a:t>
            </a:r>
            <a:r>
              <a:rPr lang="en-US" altLang="zh-TW" dirty="0"/>
              <a:t>” </a:t>
            </a:r>
            <a:r>
              <a:rPr lang="en-US" altLang="zh-TW" sz="1800" dirty="0">
                <a:solidFill>
                  <a:srgbClr val="0000FF"/>
                </a:solidFill>
              </a:rPr>
              <a:t>[Tom Schaul, arXiv’12]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635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576" y="980728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Tips </a:t>
            </a:r>
            <a:r>
              <a:rPr lang="en-US" altLang="zh-TW" dirty="0">
                <a:solidFill>
                  <a:srgbClr val="0000FF"/>
                </a:solidFill>
              </a:rPr>
              <a:t>for Training </a:t>
            </a:r>
            <a:r>
              <a:rPr lang="en-US" altLang="zh-TW" dirty="0" smtClean="0">
                <a:solidFill>
                  <a:srgbClr val="0000FF"/>
                </a:solidFill>
              </a:rPr>
              <a:t>DNN</a:t>
            </a:r>
            <a:br>
              <a:rPr lang="en-US" altLang="zh-TW" dirty="0" smtClean="0">
                <a:solidFill>
                  <a:srgbClr val="0000FF"/>
                </a:solidFill>
              </a:rPr>
            </a:br>
            <a:r>
              <a:rPr lang="en-US" altLang="zh-TW" dirty="0" smtClean="0">
                <a:solidFill>
                  <a:srgbClr val="0000FF"/>
                </a:solidFill>
              </a:rPr>
              <a:t/>
            </a:r>
            <a:br>
              <a:rPr lang="en-US" altLang="zh-TW" dirty="0" smtClean="0">
                <a:solidFill>
                  <a:srgbClr val="0000FF"/>
                </a:solidFill>
              </a:rPr>
            </a:br>
            <a:r>
              <a:rPr lang="en-US" altLang="zh-TW" sz="53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fighting against </a:t>
            </a:r>
            <a:r>
              <a:rPr lang="en-US" altLang="zh-TW" sz="5300" i="1" dirty="0" smtClean="0">
                <a:solidFill>
                  <a:srgbClr val="FF0000"/>
                </a:solidFill>
              </a:rPr>
              <a:t>overfitting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85800" y="4011389"/>
            <a:ext cx="7772400" cy="871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 smtClean="0"/>
              <a:t>Dropout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565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3895072" y="154011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3895072" y="293918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0" name="直線單箭頭接點 69"/>
          <p:cNvCxnSpPr>
            <a:stCxn id="69" idx="3"/>
            <a:endCxn id="63" idx="2"/>
          </p:cNvCxnSpPr>
          <p:nvPr/>
        </p:nvCxnSpPr>
        <p:spPr>
          <a:xfrm>
            <a:off x="2636253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69" idx="3"/>
            <a:endCxn id="65" idx="2"/>
          </p:cNvCxnSpPr>
          <p:nvPr/>
        </p:nvCxnSpPr>
        <p:spPr>
          <a:xfrm>
            <a:off x="2636253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endCxn id="67" idx="2"/>
          </p:cNvCxnSpPr>
          <p:nvPr/>
        </p:nvCxnSpPr>
        <p:spPr>
          <a:xfrm flipV="1">
            <a:off x="6169768" y="2407981"/>
            <a:ext cx="931985" cy="7861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endCxn id="68" idx="2"/>
          </p:cNvCxnSpPr>
          <p:nvPr/>
        </p:nvCxnSpPr>
        <p:spPr>
          <a:xfrm>
            <a:off x="6169768" y="3194160"/>
            <a:ext cx="931985" cy="52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67" idx="2"/>
          </p:cNvCxnSpPr>
          <p:nvPr/>
        </p:nvCxnSpPr>
        <p:spPr>
          <a:xfrm flipV="1">
            <a:off x="6169767" y="2407981"/>
            <a:ext cx="931986" cy="145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68" idx="2"/>
          </p:cNvCxnSpPr>
          <p:nvPr/>
        </p:nvCxnSpPr>
        <p:spPr>
          <a:xfrm flipV="1">
            <a:off x="6169768" y="3246915"/>
            <a:ext cx="931985" cy="645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86" idx="3"/>
            <a:endCxn id="63" idx="2"/>
          </p:cNvCxnSpPr>
          <p:nvPr/>
        </p:nvCxnSpPr>
        <p:spPr>
          <a:xfrm flipV="1">
            <a:off x="2636253" y="1795087"/>
            <a:ext cx="1258819" cy="666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86" idx="3"/>
            <a:endCxn id="64" idx="2"/>
          </p:cNvCxnSpPr>
          <p:nvPr/>
        </p:nvCxnSpPr>
        <p:spPr>
          <a:xfrm>
            <a:off x="2636253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86" idx="3"/>
            <a:endCxn id="65" idx="2"/>
          </p:cNvCxnSpPr>
          <p:nvPr/>
        </p:nvCxnSpPr>
        <p:spPr>
          <a:xfrm>
            <a:off x="2636253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86" idx="3"/>
            <a:endCxn id="66" idx="2"/>
          </p:cNvCxnSpPr>
          <p:nvPr/>
        </p:nvCxnSpPr>
        <p:spPr>
          <a:xfrm>
            <a:off x="2636253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369918" y="2328022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9" name="橢圓 88"/>
          <p:cNvSpPr/>
          <p:nvPr/>
        </p:nvSpPr>
        <p:spPr>
          <a:xfrm>
            <a:off x="5659813" y="290446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0" name="橢圓 89"/>
          <p:cNvSpPr/>
          <p:nvPr/>
        </p:nvSpPr>
        <p:spPr>
          <a:xfrm>
            <a:off x="5659813" y="360272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369918" y="3082616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4" name="直線單箭頭接點 93"/>
          <p:cNvCxnSpPr>
            <a:stCxn id="91" idx="3"/>
            <a:endCxn id="66" idx="2"/>
          </p:cNvCxnSpPr>
          <p:nvPr/>
        </p:nvCxnSpPr>
        <p:spPr>
          <a:xfrm>
            <a:off x="2636253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92" idx="3"/>
            <a:endCxn id="65" idx="2"/>
          </p:cNvCxnSpPr>
          <p:nvPr/>
        </p:nvCxnSpPr>
        <p:spPr>
          <a:xfrm flipV="1">
            <a:off x="2636253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92" idx="3"/>
            <a:endCxn id="63" idx="2"/>
          </p:cNvCxnSpPr>
          <p:nvPr/>
        </p:nvCxnSpPr>
        <p:spPr>
          <a:xfrm flipV="1">
            <a:off x="2636253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91" idx="3"/>
            <a:endCxn id="64" idx="2"/>
          </p:cNvCxnSpPr>
          <p:nvPr/>
        </p:nvCxnSpPr>
        <p:spPr>
          <a:xfrm flipV="1">
            <a:off x="2636253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1" idx="3"/>
            <a:endCxn id="63" idx="2"/>
          </p:cNvCxnSpPr>
          <p:nvPr/>
        </p:nvCxnSpPr>
        <p:spPr>
          <a:xfrm flipV="1">
            <a:off x="2636253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4405026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4405026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4405026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405026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>
            <a:off x="4405026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4405026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4405026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4405026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 flipV="1">
            <a:off x="4405026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405026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群組 126"/>
          <p:cNvGrpSpPr/>
          <p:nvPr/>
        </p:nvGrpSpPr>
        <p:grpSpPr>
          <a:xfrm>
            <a:off x="3965370" y="1600600"/>
            <a:ext cx="365326" cy="367349"/>
            <a:chOff x="-1866900" y="1906630"/>
            <a:chExt cx="365326" cy="367349"/>
          </a:xfrm>
        </p:grpSpPr>
        <p:cxnSp>
          <p:nvCxnSpPr>
            <p:cNvPr id="125" name="直線接點 12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3970602" y="3010485"/>
            <a:ext cx="365326" cy="367349"/>
            <a:chOff x="-1866900" y="1906630"/>
            <a:chExt cx="365326" cy="367349"/>
          </a:xfrm>
        </p:grpSpPr>
        <p:cxnSp>
          <p:nvCxnSpPr>
            <p:cNvPr id="129" name="直線接點 128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群組 130"/>
          <p:cNvGrpSpPr/>
          <p:nvPr/>
        </p:nvGrpSpPr>
        <p:grpSpPr>
          <a:xfrm>
            <a:off x="5732127" y="2981602"/>
            <a:ext cx="365326" cy="367349"/>
            <a:chOff x="-1866900" y="1906630"/>
            <a:chExt cx="365326" cy="367349"/>
          </a:xfrm>
        </p:grpSpPr>
        <p:cxnSp>
          <p:nvCxnSpPr>
            <p:cNvPr id="132" name="直線接點 131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群組 133"/>
          <p:cNvGrpSpPr/>
          <p:nvPr/>
        </p:nvGrpSpPr>
        <p:grpSpPr>
          <a:xfrm>
            <a:off x="5741551" y="3674023"/>
            <a:ext cx="365326" cy="367349"/>
            <a:chOff x="-1866900" y="1906630"/>
            <a:chExt cx="365326" cy="367349"/>
          </a:xfrm>
        </p:grpSpPr>
        <p:cxnSp>
          <p:nvCxnSpPr>
            <p:cNvPr id="135" name="直線接點 13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群組 136"/>
          <p:cNvGrpSpPr/>
          <p:nvPr/>
        </p:nvGrpSpPr>
        <p:grpSpPr>
          <a:xfrm>
            <a:off x="2316154" y="3023685"/>
            <a:ext cx="365326" cy="367349"/>
            <a:chOff x="-1866900" y="1906630"/>
            <a:chExt cx="365326" cy="367349"/>
          </a:xfrm>
        </p:grpSpPr>
        <p:cxnSp>
          <p:nvCxnSpPr>
            <p:cNvPr id="138" name="直線接點 137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群組 139"/>
          <p:cNvGrpSpPr/>
          <p:nvPr/>
        </p:nvGrpSpPr>
        <p:grpSpPr>
          <a:xfrm>
            <a:off x="2339885" y="2294637"/>
            <a:ext cx="365326" cy="367349"/>
            <a:chOff x="-1866900" y="1906630"/>
            <a:chExt cx="365326" cy="367349"/>
          </a:xfrm>
        </p:grpSpPr>
        <p:cxnSp>
          <p:nvCxnSpPr>
            <p:cNvPr id="141" name="直線接點 140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直線單箭頭接點 147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915480" y="4260857"/>
            <a:ext cx="630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93" name="直線單箭頭接點 92"/>
          <p:cNvCxnSpPr/>
          <p:nvPr/>
        </p:nvCxnSpPr>
        <p:spPr>
          <a:xfrm>
            <a:off x="2647693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4416466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75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 animBg="1"/>
      <p:bldP spid="65" grpId="0" animBg="1"/>
      <p:bldP spid="86" grpId="0" animBg="1"/>
      <p:bldP spid="89" grpId="0" animBg="1"/>
      <p:bldP spid="90" grpId="0" animBg="1"/>
      <p:bldP spid="91" grpId="0" animBg="1"/>
      <p:bldP spid="119" grpId="0"/>
      <p:bldP spid="1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3" name="直線單箭頭接點 92"/>
          <p:cNvCxnSpPr>
            <a:stCxn id="92" idx="3"/>
            <a:endCxn id="66" idx="2"/>
          </p:cNvCxnSpPr>
          <p:nvPr/>
        </p:nvCxnSpPr>
        <p:spPr>
          <a:xfrm flipV="1">
            <a:off x="2636253" y="3892414"/>
            <a:ext cx="1258819" cy="2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915479" y="4260857"/>
            <a:ext cx="618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18" name="文字方塊 117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5533748"/>
            <a:ext cx="617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</a:rPr>
              <a:t>Using the new network for training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2" name="向右箭號 121"/>
          <p:cNvSpPr/>
          <p:nvPr/>
        </p:nvSpPr>
        <p:spPr>
          <a:xfrm>
            <a:off x="2007856" y="5144311"/>
            <a:ext cx="629409" cy="3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679981" y="5118023"/>
            <a:ext cx="574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00FF"/>
                </a:solidFill>
              </a:rPr>
              <a:t>The structure of the network is changed.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424305" y="3626839"/>
            <a:ext cx="167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Thinner!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39816" y="6117020"/>
            <a:ext cx="7064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For each mini-batch, we resample the dropout neurons</a:t>
            </a:r>
          </a:p>
        </p:txBody>
      </p:sp>
    </p:spTree>
    <p:extLst>
      <p:ext uri="{BB962C8B-B14F-4D97-AF65-F5344CB8AC3E}">
        <p14:creationId xmlns:p14="http://schemas.microsoft.com/office/powerpoint/2010/main" val="34145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3" grpId="0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grpSp>
        <p:nvGrpSpPr>
          <p:cNvPr id="111" name="群組 110"/>
          <p:cNvGrpSpPr/>
          <p:nvPr/>
        </p:nvGrpSpPr>
        <p:grpSpPr>
          <a:xfrm>
            <a:off x="2369918" y="1505394"/>
            <a:ext cx="5723548" cy="2641997"/>
            <a:chOff x="1904899" y="2535995"/>
            <a:chExt cx="5723548" cy="2641997"/>
          </a:xfrm>
        </p:grpSpPr>
        <p:sp>
          <p:nvSpPr>
            <p:cNvPr id="4" name="橢圓 3"/>
            <p:cNvSpPr/>
            <p:nvPr/>
          </p:nvSpPr>
          <p:spPr>
            <a:xfrm>
              <a:off x="3430053" y="2570711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3430053" y="3271530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430053" y="396978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3430053" y="466803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6636734" y="318360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636734" y="4022539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904899" y="2670896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直線單箭頭接點 10"/>
            <p:cNvCxnSpPr>
              <a:stCxn id="10" idx="3"/>
              <a:endCxn id="4" idx="2"/>
            </p:cNvCxnSpPr>
            <p:nvPr/>
          </p:nvCxnSpPr>
          <p:spPr>
            <a:xfrm>
              <a:off x="2171234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10" idx="3"/>
              <a:endCxn id="5" idx="2"/>
            </p:cNvCxnSpPr>
            <p:nvPr/>
          </p:nvCxnSpPr>
          <p:spPr>
            <a:xfrm>
              <a:off x="2171234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10" idx="3"/>
              <a:endCxn id="6" idx="2"/>
            </p:cNvCxnSpPr>
            <p:nvPr/>
          </p:nvCxnSpPr>
          <p:spPr>
            <a:xfrm>
              <a:off x="2171234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0" idx="3"/>
              <a:endCxn id="7" idx="2"/>
            </p:cNvCxnSpPr>
            <p:nvPr/>
          </p:nvCxnSpPr>
          <p:spPr>
            <a:xfrm>
              <a:off x="2171234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1064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endCxn id="8" idx="2"/>
            </p:cNvCxnSpPr>
            <p:nvPr/>
          </p:nvCxnSpPr>
          <p:spPr>
            <a:xfrm>
              <a:off x="5704748" y="2781725"/>
              <a:ext cx="931986" cy="656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endCxn id="9" idx="2"/>
            </p:cNvCxnSpPr>
            <p:nvPr/>
          </p:nvCxnSpPr>
          <p:spPr>
            <a:xfrm>
              <a:off x="5704749" y="2825688"/>
              <a:ext cx="931985" cy="14518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endCxn id="9" idx="2"/>
            </p:cNvCxnSpPr>
            <p:nvPr/>
          </p:nvCxnSpPr>
          <p:spPr>
            <a:xfrm>
              <a:off x="5704748" y="3580539"/>
              <a:ext cx="931986" cy="696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7861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9" idx="2"/>
            </p:cNvCxnSpPr>
            <p:nvPr/>
          </p:nvCxnSpPr>
          <p:spPr>
            <a:xfrm>
              <a:off x="5704749" y="4224761"/>
              <a:ext cx="931985" cy="527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8" idx="2"/>
            </p:cNvCxnSpPr>
            <p:nvPr/>
          </p:nvCxnSpPr>
          <p:spPr>
            <a:xfrm flipV="1">
              <a:off x="5704748" y="3438582"/>
              <a:ext cx="931986" cy="14567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9" idx="2"/>
            </p:cNvCxnSpPr>
            <p:nvPr/>
          </p:nvCxnSpPr>
          <p:spPr>
            <a:xfrm flipV="1">
              <a:off x="5704749" y="4277516"/>
              <a:ext cx="931985" cy="6454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27" idx="2"/>
              <a:endCxn id="4" idx="2"/>
            </p:cNvCxnSpPr>
            <p:nvPr/>
          </p:nvCxnSpPr>
          <p:spPr>
            <a:xfrm flipV="1">
              <a:off x="2038067" y="2825688"/>
              <a:ext cx="1391986" cy="799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27" idx="3"/>
              <a:endCxn id="5" idx="2"/>
            </p:cNvCxnSpPr>
            <p:nvPr/>
          </p:nvCxnSpPr>
          <p:spPr>
            <a:xfrm>
              <a:off x="2171234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27" idx="3"/>
              <a:endCxn id="6" idx="2"/>
            </p:cNvCxnSpPr>
            <p:nvPr/>
          </p:nvCxnSpPr>
          <p:spPr>
            <a:xfrm>
              <a:off x="2171234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27" idx="3"/>
              <a:endCxn id="7" idx="2"/>
            </p:cNvCxnSpPr>
            <p:nvPr/>
          </p:nvCxnSpPr>
          <p:spPr>
            <a:xfrm>
              <a:off x="2171234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904899" y="3358623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5194794" y="253599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5194794" y="323681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5194794" y="393506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194794" y="4633322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904899" y="4113217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904899" y="4792619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66" name="直線單箭頭接點 65"/>
            <p:cNvCxnSpPr>
              <a:stCxn id="57" idx="3"/>
              <a:endCxn id="7" idx="2"/>
            </p:cNvCxnSpPr>
            <p:nvPr/>
          </p:nvCxnSpPr>
          <p:spPr>
            <a:xfrm flipV="1">
              <a:off x="2171234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>
              <a:stCxn id="56" idx="3"/>
              <a:endCxn id="7" idx="2"/>
            </p:cNvCxnSpPr>
            <p:nvPr/>
          </p:nvCxnSpPr>
          <p:spPr>
            <a:xfrm>
              <a:off x="2171234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>
              <a:stCxn id="57" idx="3"/>
              <a:endCxn id="6" idx="2"/>
            </p:cNvCxnSpPr>
            <p:nvPr/>
          </p:nvCxnSpPr>
          <p:spPr>
            <a:xfrm flipV="1">
              <a:off x="2171234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>
              <a:stCxn id="57" idx="3"/>
              <a:endCxn id="5" idx="2"/>
            </p:cNvCxnSpPr>
            <p:nvPr/>
          </p:nvCxnSpPr>
          <p:spPr>
            <a:xfrm flipV="1">
              <a:off x="2171234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>
              <a:stCxn id="57" idx="3"/>
              <a:endCxn id="4" idx="2"/>
            </p:cNvCxnSpPr>
            <p:nvPr/>
          </p:nvCxnSpPr>
          <p:spPr>
            <a:xfrm flipV="1">
              <a:off x="2171234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>
              <a:stCxn id="56" idx="3"/>
              <a:endCxn id="5" idx="2"/>
            </p:cNvCxnSpPr>
            <p:nvPr/>
          </p:nvCxnSpPr>
          <p:spPr>
            <a:xfrm flipV="1">
              <a:off x="2171234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>
              <a:stCxn id="56" idx="3"/>
              <a:endCxn id="4" idx="2"/>
            </p:cNvCxnSpPr>
            <p:nvPr/>
          </p:nvCxnSpPr>
          <p:spPr>
            <a:xfrm flipV="1">
              <a:off x="2171234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>
              <a:off x="3940007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/>
            <p:cNvCxnSpPr/>
            <p:nvPr/>
          </p:nvCxnSpPr>
          <p:spPr>
            <a:xfrm>
              <a:off x="3940007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/>
            <p:cNvCxnSpPr/>
            <p:nvPr/>
          </p:nvCxnSpPr>
          <p:spPr>
            <a:xfrm>
              <a:off x="3940007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>
              <a:off x="3940007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>
              <a:off x="3940007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>
              <a:off x="3940007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3940007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 flipV="1">
              <a:off x="3940007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/>
            <p:nvPr/>
          </p:nvCxnSpPr>
          <p:spPr>
            <a:xfrm>
              <a:off x="3940007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/>
            <p:nvPr/>
          </p:nvCxnSpPr>
          <p:spPr>
            <a:xfrm flipV="1">
              <a:off x="3940007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/>
            <p:cNvCxnSpPr/>
            <p:nvPr/>
          </p:nvCxnSpPr>
          <p:spPr>
            <a:xfrm flipV="1">
              <a:off x="3940007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V="1">
              <a:off x="3940007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/>
            <p:nvPr/>
          </p:nvCxnSpPr>
          <p:spPr>
            <a:xfrm flipV="1">
              <a:off x="3940007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/>
            <p:nvPr/>
          </p:nvCxnSpPr>
          <p:spPr>
            <a:xfrm flipV="1">
              <a:off x="3940007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/>
            <p:nvPr/>
          </p:nvCxnSpPr>
          <p:spPr>
            <a:xfrm>
              <a:off x="7162454" y="3451153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/>
            <p:nvPr/>
          </p:nvCxnSpPr>
          <p:spPr>
            <a:xfrm>
              <a:off x="7162454" y="4292030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直線單箭頭接點 120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5" idx="6"/>
            <a:endCxn id="34" idx="2"/>
          </p:cNvCxnSpPr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Testing: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85378" y="4278037"/>
            <a:ext cx="336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</a:rPr>
              <a:t>No dropout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1290209" y="4846911"/>
            <a:ext cx="5129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srgbClr val="0000FF"/>
                </a:solidFill>
              </a:rPr>
              <a:t>If the dropout rate at training is p%, all the weights times (1-p)%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Assume that the dropout rate is 50%. </a:t>
                </a:r>
              </a:p>
              <a:p>
                <a:r>
                  <a:rPr lang="en-US" altLang="zh-TW" sz="2400" dirty="0" smtClean="0">
                    <a:solidFill>
                      <a:srgbClr val="0000FF"/>
                    </a:solidFill>
                  </a:rPr>
                  <a:t>     If a weight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by training, set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for testing.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087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38516" y="1468580"/>
            <a:ext cx="70618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Day 1 (July 15) : Intro to Deep Learning &amp; 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28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			Feed Forward models 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09488" y="2563212"/>
            <a:ext cx="8478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Day 2 (July 16) : Backpropagation</a:t>
            </a:r>
            <a:r>
              <a:rPr lang="en-US" sz="2800" b="1" dirty="0">
                <a:solidFill>
                  <a:schemeClr val="bg1"/>
                </a:solidFill>
              </a:rPr>
              <a:t>. Convolutional Networks </a:t>
            </a:r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	</a:t>
            </a:r>
            <a:r>
              <a:rPr lang="en-US" sz="2800" b="1" dirty="0" smtClean="0">
                <a:solidFill>
                  <a:schemeClr val="bg1"/>
                </a:solidFill>
              </a:rPr>
              <a:t>		Transfer Learning. Data Augmentation.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94974" y="3731546"/>
            <a:ext cx="89845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Day 3 (July 17) : Recurrent Networks. Advanced Architectures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			</a:t>
            </a:r>
            <a:r>
              <a:rPr lang="en-US" sz="2800" b="1" dirty="0" smtClean="0">
                <a:solidFill>
                  <a:schemeClr val="bg1"/>
                </a:solidFill>
              </a:rPr>
              <a:t>GANs. Applications. Final </a:t>
            </a:r>
            <a:r>
              <a:rPr lang="en-US" sz="2800" b="1" dirty="0" smtClean="0">
                <a:solidFill>
                  <a:schemeClr val="bg1"/>
                </a:solidFill>
              </a:rPr>
              <a:t>discussion on AI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69" name="矩形 268"/>
          <p:cNvSpPr/>
          <p:nvPr/>
        </p:nvSpPr>
        <p:spPr>
          <a:xfrm>
            <a:off x="6917118" y="1772545"/>
            <a:ext cx="2192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1" u="sng" dirty="0" smtClean="0">
                <a:solidFill>
                  <a:prstClr val="black"/>
                </a:solidFill>
              </a:rPr>
              <a:t>Training of Dropout</a:t>
            </a:r>
            <a:endParaRPr lang="en-US" altLang="zh-TW" sz="2800" dirty="0" smtClean="0">
              <a:solidFill>
                <a:prstClr val="black"/>
              </a:solidFill>
            </a:endParaRPr>
          </a:p>
        </p:txBody>
      </p: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47" name="文字方塊 446"/>
          <p:cNvSpPr txBox="1"/>
          <p:nvPr/>
        </p:nvSpPr>
        <p:spPr>
          <a:xfrm>
            <a:off x="325491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1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grpSp>
        <p:nvGrpSpPr>
          <p:cNvPr id="452" name="群組 451"/>
          <p:cNvGrpSpPr/>
          <p:nvPr/>
        </p:nvGrpSpPr>
        <p:grpSpPr>
          <a:xfrm rot="5400000">
            <a:off x="4981975" y="3201460"/>
            <a:ext cx="2816562" cy="2026283"/>
            <a:chOff x="5238336" y="4137476"/>
            <a:chExt cx="2816562" cy="2026283"/>
          </a:xfrm>
        </p:grpSpPr>
        <p:sp>
          <p:nvSpPr>
            <p:cNvPr id="396" name="橢圓 395"/>
            <p:cNvSpPr/>
            <p:nvPr/>
          </p:nvSpPr>
          <p:spPr>
            <a:xfrm>
              <a:off x="5988865" y="489653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98" name="橢圓 397"/>
            <p:cNvSpPr/>
            <p:nvPr/>
          </p:nvSpPr>
          <p:spPr>
            <a:xfrm>
              <a:off x="7566875" y="51981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9" name="橢圓 398"/>
            <p:cNvSpPr/>
            <p:nvPr/>
          </p:nvSpPr>
          <p:spPr>
            <a:xfrm>
              <a:off x="7566875" y="561098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0" name="矩形 399"/>
            <p:cNvSpPr/>
            <p:nvPr/>
          </p:nvSpPr>
          <p:spPr>
            <a:xfrm>
              <a:off x="5238336" y="4945837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1" name="直線單箭頭接點 400"/>
            <p:cNvCxnSpPr>
              <a:stCxn id="400" idx="3"/>
              <a:endCxn id="396" idx="2"/>
            </p:cNvCxnSpPr>
            <p:nvPr/>
          </p:nvCxnSpPr>
          <p:spPr>
            <a:xfrm>
              <a:off x="5369400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線單箭頭接點 403"/>
            <p:cNvCxnSpPr>
              <a:stCxn id="400" idx="3"/>
            </p:cNvCxnSpPr>
            <p:nvPr/>
          </p:nvCxnSpPr>
          <p:spPr>
            <a:xfrm>
              <a:off x="5369400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線單箭頭接點 405"/>
            <p:cNvCxnSpPr>
              <a:endCxn id="398" idx="2"/>
            </p:cNvCxnSpPr>
            <p:nvPr/>
          </p:nvCxnSpPr>
          <p:spPr>
            <a:xfrm>
              <a:off x="7108244" y="5000376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線單箭頭接點 406"/>
            <p:cNvCxnSpPr>
              <a:endCxn id="399" idx="2"/>
            </p:cNvCxnSpPr>
            <p:nvPr/>
          </p:nvCxnSpPr>
          <p:spPr>
            <a:xfrm>
              <a:off x="7108245" y="5022010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單箭頭接點 410"/>
            <p:cNvCxnSpPr>
              <a:endCxn id="398" idx="2"/>
            </p:cNvCxnSpPr>
            <p:nvPr/>
          </p:nvCxnSpPr>
          <p:spPr>
            <a:xfrm flipV="1">
              <a:off x="7108244" y="5323616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單箭頭接點 411"/>
            <p:cNvCxnSpPr>
              <a:endCxn id="399" idx="2"/>
            </p:cNvCxnSpPr>
            <p:nvPr/>
          </p:nvCxnSpPr>
          <p:spPr>
            <a:xfrm flipV="1">
              <a:off x="7108245" y="5736456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單箭頭接點 412"/>
            <p:cNvCxnSpPr>
              <a:stCxn id="417" idx="2"/>
              <a:endCxn id="396" idx="2"/>
            </p:cNvCxnSpPr>
            <p:nvPr/>
          </p:nvCxnSpPr>
          <p:spPr>
            <a:xfrm flipV="1">
              <a:off x="5303868" y="5022010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線單箭頭接點 415"/>
            <p:cNvCxnSpPr>
              <a:stCxn id="417" idx="3"/>
            </p:cNvCxnSpPr>
            <p:nvPr/>
          </p:nvCxnSpPr>
          <p:spPr>
            <a:xfrm>
              <a:off x="5369400" y="5349800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矩形 416"/>
            <p:cNvSpPr/>
            <p:nvPr/>
          </p:nvSpPr>
          <p:spPr>
            <a:xfrm>
              <a:off x="5238336" y="528426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18" name="橢圓 417"/>
            <p:cNvSpPr/>
            <p:nvPr/>
          </p:nvSpPr>
          <p:spPr>
            <a:xfrm>
              <a:off x="6857296" y="48794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21" name="橢圓 420"/>
            <p:cNvSpPr/>
            <p:nvPr/>
          </p:nvSpPr>
          <p:spPr>
            <a:xfrm>
              <a:off x="6857296" y="591154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2" name="矩形 421"/>
            <p:cNvSpPr/>
            <p:nvPr/>
          </p:nvSpPr>
          <p:spPr>
            <a:xfrm>
              <a:off x="5238336" y="5655604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23" name="矩形 422"/>
            <p:cNvSpPr/>
            <p:nvPr/>
          </p:nvSpPr>
          <p:spPr>
            <a:xfrm>
              <a:off x="5238336" y="598993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24" name="直線單箭頭接點 423"/>
            <p:cNvCxnSpPr>
              <a:stCxn id="423" idx="3"/>
            </p:cNvCxnSpPr>
            <p:nvPr/>
          </p:nvCxnSpPr>
          <p:spPr>
            <a:xfrm flipV="1">
              <a:off x="5369400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線單箭頭接點 424"/>
            <p:cNvCxnSpPr>
              <a:stCxn id="422" idx="3"/>
            </p:cNvCxnSpPr>
            <p:nvPr/>
          </p:nvCxnSpPr>
          <p:spPr>
            <a:xfrm>
              <a:off x="5369400" y="5721136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線單箭頭接點 427"/>
            <p:cNvCxnSpPr>
              <a:stCxn id="423" idx="3"/>
              <a:endCxn id="396" idx="2"/>
            </p:cNvCxnSpPr>
            <p:nvPr/>
          </p:nvCxnSpPr>
          <p:spPr>
            <a:xfrm flipV="1">
              <a:off x="5369400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單箭頭接點 429"/>
            <p:cNvCxnSpPr>
              <a:stCxn id="422" idx="3"/>
              <a:endCxn id="396" idx="2"/>
            </p:cNvCxnSpPr>
            <p:nvPr/>
          </p:nvCxnSpPr>
          <p:spPr>
            <a:xfrm flipV="1">
              <a:off x="5369400" y="5022010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單箭頭接點 430"/>
            <p:cNvCxnSpPr/>
            <p:nvPr/>
          </p:nvCxnSpPr>
          <p:spPr>
            <a:xfrm>
              <a:off x="6239814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線單箭頭接點 433"/>
            <p:cNvCxnSpPr/>
            <p:nvPr/>
          </p:nvCxnSpPr>
          <p:spPr>
            <a:xfrm>
              <a:off x="6239814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線單箭頭接點 437"/>
            <p:cNvCxnSpPr/>
            <p:nvPr/>
          </p:nvCxnSpPr>
          <p:spPr>
            <a:xfrm flipV="1">
              <a:off x="6239814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單箭頭接點 441"/>
            <p:cNvCxnSpPr/>
            <p:nvPr/>
          </p:nvCxnSpPr>
          <p:spPr>
            <a:xfrm flipV="1">
              <a:off x="6239814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單箭頭接點 444"/>
            <p:cNvCxnSpPr/>
            <p:nvPr/>
          </p:nvCxnSpPr>
          <p:spPr>
            <a:xfrm>
              <a:off x="7825583" y="53298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線單箭頭接點 445"/>
            <p:cNvCxnSpPr/>
            <p:nvPr/>
          </p:nvCxnSpPr>
          <p:spPr>
            <a:xfrm>
              <a:off x="7825583" y="5743598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橢圓 390"/>
            <p:cNvSpPr/>
            <p:nvPr/>
          </p:nvSpPr>
          <p:spPr>
            <a:xfrm>
              <a:off x="5984094" y="591281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9" name="文字方塊 448"/>
            <p:cNvSpPr txBox="1"/>
            <p:nvPr/>
          </p:nvSpPr>
          <p:spPr>
            <a:xfrm>
              <a:off x="6063855" y="4137476"/>
              <a:ext cx="96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3" name="文字方塊 452"/>
          <p:cNvSpPr txBox="1"/>
          <p:nvPr/>
        </p:nvSpPr>
        <p:spPr>
          <a:xfrm>
            <a:off x="1113457" y="5741959"/>
            <a:ext cx="7351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solidFill>
                  <a:prstClr val="black"/>
                </a:solidFill>
              </a:rPr>
              <a:t>Using one mini-batch to train one network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54" name="文字方塊 453"/>
          <p:cNvSpPr txBox="1"/>
          <p:nvPr/>
        </p:nvSpPr>
        <p:spPr>
          <a:xfrm>
            <a:off x="1088193" y="6205586"/>
            <a:ext cx="701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solidFill>
                  <a:prstClr val="black"/>
                </a:solidFill>
              </a:rPr>
              <a:t>Some parameters in the network are shared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55" name="文字方塊 454"/>
          <p:cNvSpPr txBox="1"/>
          <p:nvPr/>
        </p:nvSpPr>
        <p:spPr>
          <a:xfrm>
            <a:off x="1982924" y="1847804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2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sp>
        <p:nvSpPr>
          <p:cNvPr id="456" name="文字方塊 455"/>
          <p:cNvSpPr txBox="1"/>
          <p:nvPr/>
        </p:nvSpPr>
        <p:spPr>
          <a:xfrm>
            <a:off x="3634658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3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sp>
        <p:nvSpPr>
          <p:cNvPr id="457" name="文字方塊 456"/>
          <p:cNvSpPr txBox="1"/>
          <p:nvPr/>
        </p:nvSpPr>
        <p:spPr>
          <a:xfrm>
            <a:off x="5283616" y="1834101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4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sp>
        <p:nvSpPr>
          <p:cNvPr id="515" name="文字方塊 514"/>
          <p:cNvSpPr txBox="1"/>
          <p:nvPr/>
        </p:nvSpPr>
        <p:spPr>
          <a:xfrm>
            <a:off x="7134165" y="2979863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M neurons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516" name="文字方塊 515"/>
          <p:cNvSpPr txBox="1"/>
          <p:nvPr/>
        </p:nvSpPr>
        <p:spPr>
          <a:xfrm>
            <a:off x="7134165" y="439022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2</a:t>
            </a:r>
            <a:r>
              <a:rPr lang="en-US" altLang="zh-TW" sz="2800" baseline="30000" dirty="0" smtClean="0">
                <a:solidFill>
                  <a:prstClr val="black"/>
                </a:solidFill>
              </a:rPr>
              <a:t>M </a:t>
            </a:r>
            <a:r>
              <a:rPr lang="en-US" altLang="zh-TW" sz="2800" dirty="0" smtClean="0">
                <a:solidFill>
                  <a:prstClr val="black"/>
                </a:solidFill>
              </a:rPr>
              <a:t>possible networks</a:t>
            </a:r>
            <a:endParaRPr lang="zh-TW" altLang="en-US" sz="2800" baseline="30000" dirty="0">
              <a:solidFill>
                <a:prstClr val="black"/>
              </a:solidFill>
            </a:endParaRPr>
          </a:p>
        </p:txBody>
      </p:sp>
      <p:sp>
        <p:nvSpPr>
          <p:cNvPr id="517" name="向下箭號 516"/>
          <p:cNvSpPr/>
          <p:nvPr/>
        </p:nvSpPr>
        <p:spPr>
          <a:xfrm>
            <a:off x="7784576" y="3503083"/>
            <a:ext cx="501874" cy="8871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4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62189" y="2515915"/>
            <a:ext cx="3330744" cy="3248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56" name="文字方塊 455"/>
          <p:cNvSpPr txBox="1"/>
          <p:nvPr/>
        </p:nvSpPr>
        <p:spPr>
          <a:xfrm>
            <a:off x="3550762" y="1801949"/>
            <a:ext cx="204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testing data x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94842" y="1589029"/>
            <a:ext cx="294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 smtClean="0">
                <a:solidFill>
                  <a:prstClr val="black"/>
                </a:solidFill>
              </a:rPr>
              <a:t>Testing of Dropout</a:t>
            </a:r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 rot="5400000">
            <a:off x="4753630" y="3944577"/>
            <a:ext cx="9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1543010" y="6234302"/>
            <a:ext cx="246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average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142" name="直線單箭頭接點 141"/>
          <p:cNvCxnSpPr/>
          <p:nvPr/>
        </p:nvCxnSpPr>
        <p:spPr>
          <a:xfrm flipH="1">
            <a:off x="1261193" y="2265579"/>
            <a:ext cx="2475008" cy="4663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H="1">
            <a:off x="2864225" y="2289348"/>
            <a:ext cx="871977" cy="4265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3710789" y="2289348"/>
            <a:ext cx="567922" cy="45313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字方塊 150"/>
          <p:cNvSpPr txBox="1"/>
          <p:nvPr/>
        </p:nvSpPr>
        <p:spPr>
          <a:xfrm>
            <a:off x="692250" y="5488889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 smtClean="0">
                <a:solidFill>
                  <a:prstClr val="black"/>
                </a:solidFill>
              </a:rPr>
              <a:t>1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2598515" y="5533856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2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68737" y="5516071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3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cxnSp>
        <p:nvCxnSpPr>
          <p:cNvPr id="154" name="直線單箭頭接點 153"/>
          <p:cNvCxnSpPr/>
          <p:nvPr/>
        </p:nvCxnSpPr>
        <p:spPr>
          <a:xfrm>
            <a:off x="1212747" y="5995521"/>
            <a:ext cx="910217" cy="3779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stCxn id="152" idx="2"/>
          </p:cNvCxnSpPr>
          <p:nvPr/>
        </p:nvCxnSpPr>
        <p:spPr>
          <a:xfrm flipH="1">
            <a:off x="2920178" y="5995521"/>
            <a:ext cx="56276" cy="3530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/>
          <p:nvPr/>
        </p:nvCxnSpPr>
        <p:spPr>
          <a:xfrm flipH="1">
            <a:off x="3417942" y="5976372"/>
            <a:ext cx="833815" cy="39713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群組 163"/>
          <p:cNvGrpSpPr/>
          <p:nvPr/>
        </p:nvGrpSpPr>
        <p:grpSpPr>
          <a:xfrm rot="5400000">
            <a:off x="4923459" y="3546428"/>
            <a:ext cx="2893086" cy="1335452"/>
            <a:chOff x="7997554" y="1461721"/>
            <a:chExt cx="5723548" cy="2641997"/>
          </a:xfrm>
        </p:grpSpPr>
        <p:grpSp>
          <p:nvGrpSpPr>
            <p:cNvPr id="165" name="群組 164"/>
            <p:cNvGrpSpPr/>
            <p:nvPr/>
          </p:nvGrpSpPr>
          <p:grpSpPr>
            <a:xfrm>
              <a:off x="7997554" y="1461721"/>
              <a:ext cx="5723548" cy="2641997"/>
              <a:chOff x="1904899" y="2535995"/>
              <a:chExt cx="5723548" cy="2641997"/>
            </a:xfrm>
          </p:grpSpPr>
          <p:sp>
            <p:nvSpPr>
              <p:cNvPr id="169" name="橢圓 168"/>
              <p:cNvSpPr/>
              <p:nvPr/>
            </p:nvSpPr>
            <p:spPr>
              <a:xfrm>
                <a:off x="3430053" y="2570711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3430053" y="3271530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3430053" y="396978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橢圓 171"/>
              <p:cNvSpPr/>
              <p:nvPr/>
            </p:nvSpPr>
            <p:spPr>
              <a:xfrm>
                <a:off x="3430053" y="466803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橢圓 172"/>
              <p:cNvSpPr/>
              <p:nvPr/>
            </p:nvSpPr>
            <p:spPr>
              <a:xfrm>
                <a:off x="6636734" y="318360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橢圓 173"/>
              <p:cNvSpPr/>
              <p:nvPr/>
            </p:nvSpPr>
            <p:spPr>
              <a:xfrm>
                <a:off x="6636734" y="4022539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1904899" y="2670896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6" name="直線單箭頭接點 175"/>
              <p:cNvCxnSpPr>
                <a:stCxn id="175" idx="3"/>
                <a:endCxn id="169" idx="2"/>
              </p:cNvCxnSpPr>
              <p:nvPr/>
            </p:nvCxnSpPr>
            <p:spPr>
              <a:xfrm>
                <a:off x="2171234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單箭頭接點 176"/>
              <p:cNvCxnSpPr>
                <a:stCxn id="175" idx="3"/>
                <a:endCxn id="170" idx="2"/>
              </p:cNvCxnSpPr>
              <p:nvPr/>
            </p:nvCxnSpPr>
            <p:spPr>
              <a:xfrm>
                <a:off x="2171234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單箭頭接點 177"/>
              <p:cNvCxnSpPr>
                <a:stCxn id="175" idx="3"/>
                <a:endCxn id="171" idx="2"/>
              </p:cNvCxnSpPr>
              <p:nvPr/>
            </p:nvCxnSpPr>
            <p:spPr>
              <a:xfrm>
                <a:off x="2171234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/>
              <p:cNvCxnSpPr>
                <a:stCxn id="175" idx="3"/>
                <a:endCxn id="172" idx="2"/>
              </p:cNvCxnSpPr>
              <p:nvPr/>
            </p:nvCxnSpPr>
            <p:spPr>
              <a:xfrm>
                <a:off x="2171234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單箭頭接點 179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106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180"/>
              <p:cNvCxnSpPr>
                <a:endCxn id="173" idx="2"/>
              </p:cNvCxnSpPr>
              <p:nvPr/>
            </p:nvCxnSpPr>
            <p:spPr>
              <a:xfrm>
                <a:off x="5704748" y="2781725"/>
                <a:ext cx="931986" cy="656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/>
              <p:cNvCxnSpPr>
                <a:endCxn id="174" idx="2"/>
              </p:cNvCxnSpPr>
              <p:nvPr/>
            </p:nvCxnSpPr>
            <p:spPr>
              <a:xfrm>
                <a:off x="5704749" y="2825688"/>
                <a:ext cx="931985" cy="14518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單箭頭接點 182"/>
              <p:cNvCxnSpPr>
                <a:endCxn id="174" idx="2"/>
              </p:cNvCxnSpPr>
              <p:nvPr/>
            </p:nvCxnSpPr>
            <p:spPr>
              <a:xfrm>
                <a:off x="5704748" y="3580539"/>
                <a:ext cx="931986" cy="6969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單箭頭接點 183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7861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/>
              <p:cNvCxnSpPr>
                <a:endCxn id="174" idx="2"/>
              </p:cNvCxnSpPr>
              <p:nvPr/>
            </p:nvCxnSpPr>
            <p:spPr>
              <a:xfrm>
                <a:off x="5704749" y="4224761"/>
                <a:ext cx="931985" cy="527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單箭頭接點 185"/>
              <p:cNvCxnSpPr>
                <a:endCxn id="173" idx="2"/>
              </p:cNvCxnSpPr>
              <p:nvPr/>
            </p:nvCxnSpPr>
            <p:spPr>
              <a:xfrm flipV="1">
                <a:off x="5704748" y="3438582"/>
                <a:ext cx="931986" cy="14567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186"/>
              <p:cNvCxnSpPr>
                <a:endCxn id="174" idx="2"/>
              </p:cNvCxnSpPr>
              <p:nvPr/>
            </p:nvCxnSpPr>
            <p:spPr>
              <a:xfrm flipV="1">
                <a:off x="5704749" y="4277516"/>
                <a:ext cx="931985" cy="6454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單箭頭接點 187"/>
              <p:cNvCxnSpPr>
                <a:stCxn id="192" idx="2"/>
                <a:endCxn id="169" idx="2"/>
              </p:cNvCxnSpPr>
              <p:nvPr/>
            </p:nvCxnSpPr>
            <p:spPr>
              <a:xfrm flipV="1">
                <a:off x="2038067" y="2825688"/>
                <a:ext cx="1391986" cy="799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單箭頭接點 188"/>
              <p:cNvCxnSpPr>
                <a:stCxn id="192" idx="3"/>
                <a:endCxn id="170" idx="2"/>
              </p:cNvCxnSpPr>
              <p:nvPr/>
            </p:nvCxnSpPr>
            <p:spPr>
              <a:xfrm>
                <a:off x="2171234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單箭頭接點 189"/>
              <p:cNvCxnSpPr>
                <a:stCxn id="192" idx="3"/>
                <a:endCxn id="171" idx="2"/>
              </p:cNvCxnSpPr>
              <p:nvPr/>
            </p:nvCxnSpPr>
            <p:spPr>
              <a:xfrm>
                <a:off x="2171234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單箭頭接點 190"/>
              <p:cNvCxnSpPr>
                <a:stCxn id="192" idx="3"/>
                <a:endCxn id="172" idx="2"/>
              </p:cNvCxnSpPr>
              <p:nvPr/>
            </p:nvCxnSpPr>
            <p:spPr>
              <a:xfrm>
                <a:off x="2171234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矩形 191"/>
              <p:cNvSpPr/>
              <p:nvPr/>
            </p:nvSpPr>
            <p:spPr>
              <a:xfrm>
                <a:off x="1904899" y="3358623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橢圓 192"/>
              <p:cNvSpPr/>
              <p:nvPr/>
            </p:nvSpPr>
            <p:spPr>
              <a:xfrm>
                <a:off x="5194794" y="253599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>
                <a:off x="5194794" y="323681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5194794" y="393506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>
                <a:off x="5194794" y="4633322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1904899" y="4113217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1904899" y="4792619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9" name="直線單箭頭接點 198"/>
              <p:cNvCxnSpPr>
                <a:stCxn id="198" idx="3"/>
                <a:endCxn id="172" idx="2"/>
              </p:cNvCxnSpPr>
              <p:nvPr/>
            </p:nvCxnSpPr>
            <p:spPr>
              <a:xfrm flipV="1">
                <a:off x="2171234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單箭頭接點 199"/>
              <p:cNvCxnSpPr>
                <a:stCxn id="197" idx="3"/>
                <a:endCxn id="172" idx="2"/>
              </p:cNvCxnSpPr>
              <p:nvPr/>
            </p:nvCxnSpPr>
            <p:spPr>
              <a:xfrm>
                <a:off x="2171234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單箭頭接點 200"/>
              <p:cNvCxnSpPr>
                <a:stCxn id="198" idx="3"/>
                <a:endCxn id="171" idx="2"/>
              </p:cNvCxnSpPr>
              <p:nvPr/>
            </p:nvCxnSpPr>
            <p:spPr>
              <a:xfrm flipV="1">
                <a:off x="2171234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單箭頭接點 201"/>
              <p:cNvCxnSpPr>
                <a:stCxn id="198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202"/>
              <p:cNvCxnSpPr>
                <a:stCxn id="198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單箭頭接點 203"/>
              <p:cNvCxnSpPr>
                <a:stCxn id="197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單箭頭接點 204"/>
              <p:cNvCxnSpPr>
                <a:stCxn id="197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單箭頭接點 205"/>
              <p:cNvCxnSpPr/>
              <p:nvPr/>
            </p:nvCxnSpPr>
            <p:spPr>
              <a:xfrm>
                <a:off x="3940007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單箭頭接點 206"/>
              <p:cNvCxnSpPr/>
              <p:nvPr/>
            </p:nvCxnSpPr>
            <p:spPr>
              <a:xfrm>
                <a:off x="3940007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207"/>
              <p:cNvCxnSpPr/>
              <p:nvPr/>
            </p:nvCxnSpPr>
            <p:spPr>
              <a:xfrm>
                <a:off x="3940007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單箭頭接點 208"/>
              <p:cNvCxnSpPr/>
              <p:nvPr/>
            </p:nvCxnSpPr>
            <p:spPr>
              <a:xfrm>
                <a:off x="3940007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單箭頭接點 209"/>
              <p:cNvCxnSpPr/>
              <p:nvPr/>
            </p:nvCxnSpPr>
            <p:spPr>
              <a:xfrm>
                <a:off x="3940007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單箭頭接點 210"/>
              <p:cNvCxnSpPr/>
              <p:nvPr/>
            </p:nvCxnSpPr>
            <p:spPr>
              <a:xfrm>
                <a:off x="3940007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單箭頭接點 211"/>
              <p:cNvCxnSpPr/>
              <p:nvPr/>
            </p:nvCxnSpPr>
            <p:spPr>
              <a:xfrm>
                <a:off x="3940007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單箭頭接點 212"/>
              <p:cNvCxnSpPr/>
              <p:nvPr/>
            </p:nvCxnSpPr>
            <p:spPr>
              <a:xfrm flipV="1">
                <a:off x="3940007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單箭頭接點 213"/>
              <p:cNvCxnSpPr/>
              <p:nvPr/>
            </p:nvCxnSpPr>
            <p:spPr>
              <a:xfrm>
                <a:off x="3940007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單箭頭接點 214"/>
              <p:cNvCxnSpPr/>
              <p:nvPr/>
            </p:nvCxnSpPr>
            <p:spPr>
              <a:xfrm flipV="1">
                <a:off x="3940007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單箭頭接點 215"/>
              <p:cNvCxnSpPr/>
              <p:nvPr/>
            </p:nvCxnSpPr>
            <p:spPr>
              <a:xfrm flipV="1">
                <a:off x="3940007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單箭頭接點 216"/>
              <p:cNvCxnSpPr/>
              <p:nvPr/>
            </p:nvCxnSpPr>
            <p:spPr>
              <a:xfrm flipV="1">
                <a:off x="3940007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單箭頭接點 217"/>
              <p:cNvCxnSpPr/>
              <p:nvPr/>
            </p:nvCxnSpPr>
            <p:spPr>
              <a:xfrm flipV="1">
                <a:off x="3940007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單箭頭接點 218"/>
              <p:cNvCxnSpPr/>
              <p:nvPr/>
            </p:nvCxnSpPr>
            <p:spPr>
              <a:xfrm flipV="1">
                <a:off x="3940007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單箭頭接點 219"/>
              <p:cNvCxnSpPr/>
              <p:nvPr/>
            </p:nvCxnSpPr>
            <p:spPr>
              <a:xfrm>
                <a:off x="7162454" y="3451153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單箭頭接點 220"/>
              <p:cNvCxnSpPr/>
              <p:nvPr/>
            </p:nvCxnSpPr>
            <p:spPr>
              <a:xfrm>
                <a:off x="7162454" y="4292030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直線單箭頭接點 165"/>
            <p:cNvCxnSpPr/>
            <p:nvPr/>
          </p:nvCxnSpPr>
          <p:spPr>
            <a:xfrm flipV="1">
              <a:off x="8277073" y="3163187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66"/>
            <p:cNvCxnSpPr/>
            <p:nvPr/>
          </p:nvCxnSpPr>
          <p:spPr>
            <a:xfrm flipV="1">
              <a:off x="10067356" y="3149173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167"/>
            <p:cNvCxnSpPr>
              <a:stCxn id="170" idx="6"/>
              <a:endCxn id="193" idx="2"/>
            </p:cNvCxnSpPr>
            <p:nvPr/>
          </p:nvCxnSpPr>
          <p:spPr>
            <a:xfrm flipV="1">
              <a:off x="10032662" y="1716698"/>
              <a:ext cx="1254787" cy="7355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/>
          <p:cNvSpPr txBox="1"/>
          <p:nvPr/>
        </p:nvSpPr>
        <p:spPr>
          <a:xfrm>
            <a:off x="7362663" y="3343821"/>
            <a:ext cx="129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All the weights multiply (1-p)%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713451" y="6161139"/>
            <a:ext cx="93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</a:rPr>
              <a:t>≈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6" name="文字方塊 225"/>
          <p:cNvSpPr txBox="1"/>
          <p:nvPr/>
        </p:nvSpPr>
        <p:spPr>
          <a:xfrm>
            <a:off x="5988754" y="6168113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cxnSp>
        <p:nvCxnSpPr>
          <p:cNvPr id="229" name="直線單箭頭接點 228"/>
          <p:cNvCxnSpPr/>
          <p:nvPr/>
        </p:nvCxnSpPr>
        <p:spPr>
          <a:xfrm>
            <a:off x="5492560" y="2269719"/>
            <a:ext cx="869756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/>
          <p:cNvCxnSpPr/>
          <p:nvPr/>
        </p:nvCxnSpPr>
        <p:spPr>
          <a:xfrm>
            <a:off x="6369354" y="5768954"/>
            <a:ext cx="0" cy="453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More about dropout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More reference for dropout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Nitish</a:t>
            </a:r>
            <a:r>
              <a:rPr lang="en-US" altLang="zh-TW" sz="1800" dirty="0">
                <a:solidFill>
                  <a:srgbClr val="0000FF"/>
                </a:solidFill>
              </a:rPr>
              <a:t> Srivastava, JMLR’14] [Pierre </a:t>
            </a:r>
            <a:r>
              <a:rPr lang="en-US" altLang="zh-TW" sz="1800" dirty="0" err="1">
                <a:solidFill>
                  <a:srgbClr val="0000FF"/>
                </a:solidFill>
              </a:rPr>
              <a:t>Baldi</a:t>
            </a:r>
            <a:r>
              <a:rPr lang="en-US" altLang="zh-TW" sz="1800" dirty="0">
                <a:solidFill>
                  <a:srgbClr val="0000FF"/>
                </a:solidFill>
              </a:rPr>
              <a:t>, NIPS’13][Geoffrey E. Hinton, arXiv’12]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smtClean="0"/>
              <a:t>Dropout </a:t>
            </a:r>
            <a:r>
              <a:rPr lang="en-US" altLang="zh-TW" sz="2400" dirty="0"/>
              <a:t>works better with </a:t>
            </a:r>
            <a:r>
              <a:rPr lang="en-US" altLang="zh-TW" sz="2400" dirty="0" err="1"/>
              <a:t>Maxout</a:t>
            </a:r>
            <a:r>
              <a:rPr lang="en-US" altLang="zh-TW" sz="24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err="1" smtClean="0"/>
              <a:t>Dropconnect</a:t>
            </a:r>
            <a:r>
              <a:rPr lang="en-US" altLang="zh-TW" sz="2400" dirty="0" smtClean="0"/>
              <a:t> </a:t>
            </a:r>
            <a:r>
              <a:rPr lang="en-US" altLang="zh-TW" sz="1800" dirty="0" smtClean="0">
                <a:solidFill>
                  <a:srgbClr val="0000FF"/>
                </a:solidFill>
              </a:rPr>
              <a:t>[</a:t>
            </a:r>
            <a:r>
              <a:rPr lang="en-US" altLang="zh-TW" sz="1800" dirty="0">
                <a:solidFill>
                  <a:srgbClr val="0000FF"/>
                </a:solidFill>
              </a:rPr>
              <a:t>Li Wan, </a:t>
            </a:r>
            <a:r>
              <a:rPr lang="en-US" altLang="zh-TW" sz="1800" i="1" dirty="0">
                <a:solidFill>
                  <a:srgbClr val="0000FF"/>
                </a:solidFill>
              </a:rPr>
              <a:t>ICML’13</a:t>
            </a:r>
            <a:r>
              <a:rPr lang="en-US" altLang="zh-TW" sz="1800" dirty="0" smtClean="0">
                <a:solidFill>
                  <a:srgbClr val="0000FF"/>
                </a:solidFill>
              </a:rPr>
              <a:t>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smtClean="0"/>
              <a:t>Dropout delete neurons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err="1" smtClean="0"/>
              <a:t>Dropconnect</a:t>
            </a:r>
            <a:r>
              <a:rPr lang="en-US" altLang="zh-TW" sz="2200" dirty="0" smtClean="0"/>
              <a:t> deletes the connection between neurons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Annealed </a:t>
            </a:r>
            <a:r>
              <a:rPr lang="en-US" altLang="zh-TW" sz="2400" dirty="0" smtClean="0"/>
              <a:t>dropout </a:t>
            </a:r>
            <a:r>
              <a:rPr lang="en-US" altLang="zh-TW" sz="1800" dirty="0" smtClean="0">
                <a:solidFill>
                  <a:srgbClr val="0000FF"/>
                </a:solidFill>
              </a:rPr>
              <a:t>[</a:t>
            </a:r>
            <a:r>
              <a:rPr lang="en-US" altLang="zh-TW" sz="1800" dirty="0">
                <a:solidFill>
                  <a:srgbClr val="0000FF"/>
                </a:solidFill>
              </a:rPr>
              <a:t>S.J. </a:t>
            </a:r>
            <a:r>
              <a:rPr lang="en-US" altLang="zh-TW" sz="1800" dirty="0" smtClean="0">
                <a:solidFill>
                  <a:srgbClr val="0000FF"/>
                </a:solidFill>
              </a:rPr>
              <a:t>Rennie, SLT’14]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smtClean="0"/>
              <a:t>Dropout rate decreases by epochs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smtClean="0"/>
              <a:t>Standout </a:t>
            </a:r>
            <a:r>
              <a:rPr lang="en-US" altLang="zh-TW" sz="1800" dirty="0" smtClean="0">
                <a:solidFill>
                  <a:srgbClr val="0000FF"/>
                </a:solidFill>
              </a:rPr>
              <a:t>[J. Ba, NISP’13]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smtClean="0"/>
              <a:t>Each neural has different dropout rate</a:t>
            </a:r>
            <a:endParaRPr lang="en-US" altLang="zh-TW" sz="2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52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2" y="1124744"/>
            <a:ext cx="8746915" cy="498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Regularizers</a:t>
            </a:r>
            <a:r>
              <a:rPr lang="es-ES" dirty="0" smtClean="0"/>
              <a:t>: </a:t>
            </a:r>
            <a:r>
              <a:rPr lang="en-US" altLang="zh-TW" i="1" dirty="0">
                <a:solidFill>
                  <a:schemeClr val="bg1"/>
                </a:solidFill>
              </a:rPr>
              <a:t>fighting against </a:t>
            </a:r>
            <a:r>
              <a:rPr lang="en-US" altLang="zh-TW" i="1" dirty="0" smtClean="0">
                <a:solidFill>
                  <a:srgbClr val="FFFF00"/>
                </a:solidFill>
              </a:rPr>
              <a:t>overfitting</a:t>
            </a:r>
            <a:endParaRPr lang="es-E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2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Deep learning basics</a:t>
            </a:r>
            <a:endParaRPr lang="en-US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5949280"/>
            <a:ext cx="8229600" cy="7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github.com/lexfridman/mit-deep-learning/blob/master/tutorial_deep_learning_basics/deep_learning_basics.ipynb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598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43" y="2780928"/>
            <a:ext cx="8283410" cy="192442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82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>
            <a:normAutofit fontScale="90000"/>
          </a:bodyPr>
          <a:lstStyle/>
          <a:p>
            <a:r>
              <a:rPr lang="en-US" altLang="zh-TW" sz="3600" kern="0" dirty="0" smtClean="0">
                <a:solidFill>
                  <a:schemeClr val="bg1"/>
                </a:solidFill>
                <a:latin typeface="Arial"/>
                <a:ea typeface="黑体"/>
              </a:rPr>
              <a:t/>
            </a:r>
            <a:br>
              <a:rPr lang="en-US" altLang="zh-TW" sz="3600" kern="0" dirty="0" smtClean="0">
                <a:solidFill>
                  <a:schemeClr val="bg1"/>
                </a:solidFill>
                <a:latin typeface="Arial"/>
                <a:ea typeface="黑体"/>
              </a:rPr>
            </a:br>
            <a:r>
              <a:rPr lang="en-US" altLang="zh-TW" sz="3600" kern="0" dirty="0" smtClean="0">
                <a:solidFill>
                  <a:schemeClr val="bg1"/>
                </a:solidFill>
                <a:latin typeface="Arial"/>
                <a:ea typeface="黑体"/>
              </a:rPr>
              <a:t>CNN / </a:t>
            </a:r>
            <a:r>
              <a:rPr lang="en-US" altLang="zh-TW" sz="3600" kern="0" dirty="0" err="1" smtClean="0">
                <a:solidFill>
                  <a:schemeClr val="bg1"/>
                </a:solidFill>
                <a:latin typeface="Arial"/>
                <a:ea typeface="黑体"/>
              </a:rPr>
              <a:t>ConvNets</a:t>
            </a:r>
            <a:r>
              <a:rPr lang="en-US" altLang="zh-TW" sz="3600" kern="0" dirty="0" smtClean="0">
                <a:solidFill>
                  <a:schemeClr val="bg1"/>
                </a:solidFill>
                <a:latin typeface="Arial"/>
                <a:ea typeface="黑体"/>
              </a:rPr>
              <a:t>:</a:t>
            </a:r>
            <a:br>
              <a:rPr lang="en-US" altLang="zh-TW" sz="3600" kern="0" dirty="0" smtClean="0">
                <a:solidFill>
                  <a:schemeClr val="bg1"/>
                </a:solidFill>
                <a:latin typeface="Arial"/>
                <a:ea typeface="黑体"/>
              </a:rPr>
            </a:br>
            <a:r>
              <a:rPr lang="en-US" altLang="zh-TW" sz="3600" kern="0" dirty="0" smtClean="0">
                <a:solidFill>
                  <a:schemeClr val="bg1"/>
                </a:solidFill>
                <a:latin typeface="Arial"/>
                <a:ea typeface="黑体"/>
              </a:rPr>
              <a:t>Convolutional </a:t>
            </a:r>
            <a:r>
              <a:rPr lang="en-US" altLang="zh-TW" sz="3600" kern="0" dirty="0">
                <a:solidFill>
                  <a:schemeClr val="bg1"/>
                </a:solidFill>
                <a:latin typeface="Arial"/>
                <a:ea typeface="黑体"/>
              </a:rPr>
              <a:t>Neural Network </a:t>
            </a:r>
            <a:r>
              <a:rPr lang="en-US" altLang="zh-TW" sz="3600" kern="0" dirty="0">
                <a:solidFill>
                  <a:srgbClr val="488493"/>
                </a:solidFill>
                <a:latin typeface="Arial"/>
                <a:ea typeface="黑体"/>
              </a:rPr>
              <a:t/>
            </a:r>
            <a:br>
              <a:rPr lang="en-US" altLang="zh-TW" sz="3600" kern="0" dirty="0">
                <a:solidFill>
                  <a:srgbClr val="488493"/>
                </a:solidFill>
                <a:latin typeface="Arial"/>
                <a:ea typeface="黑体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/>
              <a:t>organizes neurons based on animal’s visual cortex system, which allows for learning patterns at both local level and global level.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dirty="0"/>
              <a:t>Y</a:t>
            </a:r>
            <a:r>
              <a:rPr lang="en-US" sz="1800" dirty="0"/>
              <a:t>. </a:t>
            </a:r>
            <a:r>
              <a:rPr lang="en-US" sz="1800" dirty="0" err="1"/>
              <a:t>LeCun</a:t>
            </a:r>
            <a:r>
              <a:rPr lang="en-US" sz="1800" dirty="0"/>
              <a:t>, L. </a:t>
            </a:r>
            <a:r>
              <a:rPr lang="en-US" sz="1800" dirty="0" err="1"/>
              <a:t>Bottou</a:t>
            </a:r>
            <a:r>
              <a:rPr lang="en-US" sz="1800" dirty="0"/>
              <a:t>, Y. </a:t>
            </a:r>
            <a:r>
              <a:rPr lang="en-US" sz="1800" dirty="0" err="1"/>
              <a:t>Bengio</a:t>
            </a:r>
            <a:r>
              <a:rPr lang="en-US" sz="1800" dirty="0"/>
              <a:t> and P. </a:t>
            </a:r>
            <a:r>
              <a:rPr lang="en-US" sz="1800" dirty="0" err="1"/>
              <a:t>Haffner</a:t>
            </a:r>
            <a:r>
              <a:rPr lang="en-US" sz="1800" dirty="0"/>
              <a:t>: Gradient-Based Learning Applied to Document Recognition, Proceedings of the IEEE, 86(11):2278-2324, </a:t>
            </a:r>
            <a:r>
              <a:rPr lang="en-US" sz="1800" b="1" dirty="0"/>
              <a:t>November 1998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861048"/>
            <a:ext cx="4176464" cy="2848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01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28800"/>
            <a:ext cx="6707981" cy="42648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886700" cy="772515"/>
          </a:xfrm>
          <a:solidFill>
            <a:srgbClr val="3399FF"/>
          </a:solidFill>
        </p:spPr>
        <p:txBody>
          <a:bodyPr>
            <a:noAutofit/>
          </a:bodyPr>
          <a:lstStyle/>
          <a:p>
            <a:r>
              <a:rPr lang="en-US" sz="2400" b="1" dirty="0"/>
              <a:t>The Mammalian Visual Cortex Inspires CNN</a:t>
            </a:r>
          </a:p>
        </p:txBody>
      </p:sp>
      <p:sp>
        <p:nvSpPr>
          <p:cNvPr id="3" name="Rectangle 2"/>
          <p:cNvSpPr/>
          <p:nvPr/>
        </p:nvSpPr>
        <p:spPr>
          <a:xfrm>
            <a:off x="2473031" y="2408958"/>
            <a:ext cx="2715491" cy="283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3207" y="4819650"/>
            <a:ext cx="55656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3802" y="2724646"/>
            <a:ext cx="66556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67" y="2408958"/>
            <a:ext cx="1288292" cy="2833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696" y="1878044"/>
            <a:ext cx="146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Convolutional Neural Net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1648258" y="3584210"/>
            <a:ext cx="775091" cy="36347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/>
              <a:t>CNN as : Feature extraction + Classification (or Regression</a:t>
            </a:r>
            <a:r>
              <a:rPr lang="es-ES" sz="3000" b="1" dirty="0" smtClean="0"/>
              <a:t>)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5" y="1484784"/>
            <a:ext cx="8176984" cy="272102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83203" y="5123908"/>
            <a:ext cx="2853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Feature extraction </a:t>
            </a:r>
            <a:endParaRPr lang="es-ES" sz="2800" dirty="0"/>
          </a:p>
        </p:txBody>
      </p:sp>
      <p:sp>
        <p:nvSpPr>
          <p:cNvPr id="7" name="Rectángulo 6"/>
          <p:cNvSpPr/>
          <p:nvPr/>
        </p:nvSpPr>
        <p:spPr>
          <a:xfrm>
            <a:off x="5940152" y="5123908"/>
            <a:ext cx="22739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Classification</a:t>
            </a:r>
          </a:p>
          <a:p>
            <a:r>
              <a:rPr lang="en-US" sz="2800" b="1" dirty="0" smtClean="0"/>
              <a:t>(or </a:t>
            </a:r>
            <a:r>
              <a:rPr lang="en-US" sz="2800" b="1" dirty="0"/>
              <a:t>Regression</a:t>
            </a:r>
            <a:r>
              <a:rPr lang="es-ES" b="1" dirty="0"/>
              <a:t>)</a:t>
            </a:r>
            <a:endParaRPr lang="es-ES" dirty="0"/>
          </a:p>
        </p:txBody>
      </p:sp>
      <p:sp>
        <p:nvSpPr>
          <p:cNvPr id="8" name="Abrir llave 7"/>
          <p:cNvSpPr/>
          <p:nvPr/>
        </p:nvSpPr>
        <p:spPr>
          <a:xfrm rot="16200000">
            <a:off x="2938321" y="2320083"/>
            <a:ext cx="459048" cy="46805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brir llave 8"/>
          <p:cNvSpPr/>
          <p:nvPr/>
        </p:nvSpPr>
        <p:spPr>
          <a:xfrm rot="16200000">
            <a:off x="6498525" y="3813091"/>
            <a:ext cx="459048" cy="15757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08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smtClean="0"/>
              <a:t>CNN as : Feature extraction + Classification (or Regression</a:t>
            </a:r>
            <a:r>
              <a:rPr lang="es-ES" sz="3000" b="1" dirty="0" smtClean="0"/>
              <a:t>)</a:t>
            </a:r>
            <a:endParaRPr lang="es-ES" sz="3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4904"/>
            <a:ext cx="3711961" cy="21602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1520" y="935409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… but what about the</a:t>
            </a:r>
          </a:p>
          <a:p>
            <a:pPr algn="ctr"/>
            <a:r>
              <a:rPr lang="en-US" sz="2800" b="1" dirty="0" smtClean="0"/>
              <a:t>Input?</a:t>
            </a:r>
            <a:endParaRPr lang="en-US" sz="2800" b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251520" y="1772816"/>
            <a:ext cx="4248472" cy="3466336"/>
            <a:chOff x="251520" y="1772816"/>
            <a:chExt cx="4248472" cy="3466336"/>
          </a:xfrm>
        </p:grpSpPr>
        <p:sp>
          <p:nvSpPr>
            <p:cNvPr id="10" name="CuadroTexto 9"/>
            <p:cNvSpPr txBox="1"/>
            <p:nvPr/>
          </p:nvSpPr>
          <p:spPr>
            <a:xfrm>
              <a:off x="251520" y="1772816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… images?</a:t>
              </a:r>
            </a:p>
          </p:txBody>
        </p:sp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296036"/>
              <a:ext cx="3816424" cy="29431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CuadroTexto 12"/>
          <p:cNvSpPr txBox="1"/>
          <p:nvPr/>
        </p:nvSpPr>
        <p:spPr>
          <a:xfrm>
            <a:off x="622837" y="562984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… time series, signals,…?</a:t>
            </a:r>
          </a:p>
        </p:txBody>
      </p:sp>
    </p:spTree>
    <p:extLst>
      <p:ext uri="{BB962C8B-B14F-4D97-AF65-F5344CB8AC3E}">
        <p14:creationId xmlns:p14="http://schemas.microsoft.com/office/powerpoint/2010/main" val="2366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961" y="-11493"/>
            <a:ext cx="9144000" cy="908720"/>
          </a:xfrm>
        </p:spPr>
        <p:txBody>
          <a:bodyPr>
            <a:noAutofit/>
          </a:bodyPr>
          <a:lstStyle/>
          <a:p>
            <a:r>
              <a:rPr lang="en-US" sz="3000" b="1" dirty="0" smtClean="0"/>
              <a:t>1D, 2D, 3D CNN</a:t>
            </a:r>
            <a:endParaRPr lang="es-ES" sz="3000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7504" y="897227"/>
            <a:ext cx="84969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… time series, signals,…?</a:t>
            </a:r>
          </a:p>
          <a:p>
            <a:pPr algn="ctr"/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2D</a:t>
            </a:r>
            <a:r>
              <a:rPr lang="en-US" sz="2800" dirty="0"/>
              <a:t> </a:t>
            </a:r>
            <a:r>
              <a:rPr lang="en-US" sz="2800" dirty="0" smtClean="0"/>
              <a:t>Conv: for example working </a:t>
            </a:r>
            <a:r>
              <a:rPr lang="en-US" sz="2800" dirty="0"/>
              <a:t>with </a:t>
            </a:r>
            <a:r>
              <a:rPr lang="en-US" sz="2800" b="1" dirty="0"/>
              <a:t>spectrogram-like </a:t>
            </a:r>
            <a:r>
              <a:rPr lang="en-US" sz="2800" b="1" dirty="0" smtClean="0"/>
              <a:t>inputs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/>
              <a:t>But also 1D Conv </a:t>
            </a:r>
            <a:r>
              <a:rPr lang="en-US" sz="2800" dirty="0"/>
              <a:t>when working with </a:t>
            </a:r>
            <a:r>
              <a:rPr lang="en-US" sz="2800" b="1" dirty="0"/>
              <a:t>raw </a:t>
            </a:r>
            <a:r>
              <a:rPr lang="en-US" sz="2800" b="1" dirty="0" smtClean="0"/>
              <a:t>time series or signals</a:t>
            </a:r>
            <a:endParaRPr lang="en-US" sz="2800" b="1" dirty="0"/>
          </a:p>
          <a:p>
            <a:pPr algn="ctr"/>
            <a:endParaRPr lang="en-US" sz="2800" b="1" dirty="0" smtClean="0"/>
          </a:p>
        </p:txBody>
      </p:sp>
      <p:grpSp>
        <p:nvGrpSpPr>
          <p:cNvPr id="15" name="Grupo 14"/>
          <p:cNvGrpSpPr/>
          <p:nvPr/>
        </p:nvGrpSpPr>
        <p:grpSpPr>
          <a:xfrm>
            <a:off x="1767234" y="2204864"/>
            <a:ext cx="7041863" cy="2024199"/>
            <a:chOff x="1767234" y="2204864"/>
            <a:chExt cx="7041863" cy="202419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7234" y="2204864"/>
              <a:ext cx="3670548" cy="202419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260" y="2996952"/>
              <a:ext cx="3158837" cy="1049807"/>
            </a:xfrm>
            <a:prstGeom prst="rect">
              <a:avLst/>
            </a:prstGeom>
          </p:spPr>
        </p:pic>
        <p:sp>
          <p:nvSpPr>
            <p:cNvPr id="7" name="Flecha derecha 6"/>
            <p:cNvSpPr/>
            <p:nvPr/>
          </p:nvSpPr>
          <p:spPr>
            <a:xfrm>
              <a:off x="5445611" y="3521855"/>
              <a:ext cx="204649" cy="1951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4889370"/>
            <a:ext cx="5574112" cy="186121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289" y="1739838"/>
            <a:ext cx="5795344" cy="43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32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字方塊 38"/>
          <p:cNvSpPr txBox="1"/>
          <p:nvPr/>
        </p:nvSpPr>
        <p:spPr>
          <a:xfrm>
            <a:off x="467544" y="836712"/>
            <a:ext cx="8352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prstClr val="black"/>
                </a:solidFill>
              </a:rPr>
              <a:t>How are the Network Parameters estimated (best </a:t>
            </a:r>
            <a:r>
              <a:rPr lang="en-US" altLang="zh-TW" sz="4000" b="1" dirty="0" smtClean="0">
                <a:solidFill>
                  <a:srgbClr val="0070C0"/>
                </a:solidFill>
              </a:rPr>
              <a:t>W</a:t>
            </a:r>
            <a:r>
              <a:rPr lang="en-US" altLang="zh-TW" sz="4000" b="1" dirty="0" smtClean="0">
                <a:solidFill>
                  <a:prstClr val="black"/>
                </a:solidFill>
              </a:rPr>
              <a:t> and </a:t>
            </a:r>
            <a:r>
              <a:rPr lang="en-US" altLang="zh-TW" sz="4000" b="1" dirty="0" smtClean="0">
                <a:solidFill>
                  <a:srgbClr val="0070C0"/>
                </a:solidFill>
              </a:rPr>
              <a:t>b</a:t>
            </a:r>
            <a:r>
              <a:rPr lang="en-US" altLang="zh-TW" sz="4000" b="1" dirty="0" smtClean="0">
                <a:solidFill>
                  <a:prstClr val="black"/>
                </a:solidFill>
              </a:rPr>
              <a:t> values)</a:t>
            </a:r>
            <a:r>
              <a:rPr lang="es-ES" altLang="zh-TW" sz="4000" b="1" dirty="0" smtClean="0">
                <a:solidFill>
                  <a:prstClr val="black"/>
                </a:solidFill>
              </a:rPr>
              <a:t>?</a:t>
            </a:r>
            <a:endParaRPr lang="en-US" altLang="zh-TW" sz="4000" b="1" dirty="0" smtClean="0">
              <a:solidFill>
                <a:prstClr val="black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92896"/>
            <a:ext cx="6483777" cy="350423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95736" y="5733256"/>
            <a:ext cx="3200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</a:rPr>
              <a:t>W’s and b’s in every layer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34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843441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6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3372510" cy="36730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50" y="1592484"/>
            <a:ext cx="7361500" cy="36730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50" y="1574390"/>
            <a:ext cx="7361500" cy="37092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45" y="1606054"/>
            <a:ext cx="7252709" cy="36458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2" y="1587961"/>
            <a:ext cx="7325236" cy="36820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0" y="1592484"/>
            <a:ext cx="7143919" cy="36730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43608" y="980728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http://cs231n.github.io/convolutional-networks/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971600" y="260648"/>
            <a:ext cx="59046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prstClr val="black"/>
                </a:solidFill>
              </a:rPr>
              <a:t>CNN </a:t>
            </a:r>
            <a:r>
              <a:rPr lang="en-US" sz="3300" b="1" dirty="0" smtClean="0">
                <a:solidFill>
                  <a:prstClr val="black"/>
                </a:solidFill>
              </a:rPr>
              <a:t>nice visualization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00808"/>
            <a:ext cx="5976664" cy="49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3768" y="188640"/>
            <a:ext cx="3701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Stride</a:t>
            </a:r>
            <a:r>
              <a:rPr lang="en-US" sz="3600" dirty="0" smtClean="0">
                <a:solidFill>
                  <a:prstClr val="black"/>
                </a:solidFill>
              </a:rPr>
              <a:t> and </a:t>
            </a:r>
            <a:r>
              <a:rPr lang="en-US" sz="3600" dirty="0" smtClean="0">
                <a:solidFill>
                  <a:srgbClr val="0070C0"/>
                </a:solidFill>
              </a:rPr>
              <a:t>Padding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7325236" cy="32206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4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3768" y="188640"/>
            <a:ext cx="3701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Stride </a:t>
            </a:r>
            <a:r>
              <a:rPr lang="en-US" sz="3600" dirty="0" smtClean="0">
                <a:solidFill>
                  <a:prstClr val="black"/>
                </a:solidFill>
              </a:rPr>
              <a:t>and </a:t>
            </a:r>
            <a:r>
              <a:rPr lang="en-US" sz="3600" dirty="0" smtClean="0">
                <a:solidFill>
                  <a:srgbClr val="0070C0"/>
                </a:solidFill>
              </a:rPr>
              <a:t>Padding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2" y="1881984"/>
            <a:ext cx="7325236" cy="30940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Optimizers</a:t>
            </a:r>
            <a:endParaRPr lang="en-US" sz="40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53265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hlinkClick r:id="rId2"/>
              </a:rPr>
              <a:t>https://keras.io/optimizers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44824"/>
            <a:ext cx="7992888" cy="4196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5085184"/>
            <a:ext cx="8712968" cy="688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05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3768" y="188640"/>
            <a:ext cx="3701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Stride</a:t>
            </a:r>
            <a:r>
              <a:rPr lang="en-US" sz="3600" dirty="0" smtClean="0">
                <a:solidFill>
                  <a:prstClr val="black"/>
                </a:solidFill>
              </a:rPr>
              <a:t> and </a:t>
            </a:r>
            <a:r>
              <a:rPr lang="en-US" sz="3600" dirty="0" smtClean="0">
                <a:solidFill>
                  <a:srgbClr val="0070C0"/>
                </a:solidFill>
              </a:rPr>
              <a:t>Padding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13" y="1881984"/>
            <a:ext cx="7288973" cy="30940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3768" y="188640"/>
            <a:ext cx="3701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Stride</a:t>
            </a:r>
            <a:r>
              <a:rPr lang="en-US" sz="3600" dirty="0" smtClean="0">
                <a:solidFill>
                  <a:prstClr val="black"/>
                </a:solidFill>
              </a:rPr>
              <a:t> and </a:t>
            </a:r>
            <a:r>
              <a:rPr lang="en-US" sz="3600" dirty="0" smtClean="0">
                <a:solidFill>
                  <a:srgbClr val="0070C0"/>
                </a:solidFill>
              </a:rPr>
              <a:t>Padding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77" y="1859367"/>
            <a:ext cx="7216446" cy="31392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3768" y="188640"/>
            <a:ext cx="3701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Stride</a:t>
            </a:r>
            <a:r>
              <a:rPr lang="en-US" sz="3600" dirty="0" smtClean="0">
                <a:solidFill>
                  <a:prstClr val="black"/>
                </a:solidFill>
              </a:rPr>
              <a:t> and </a:t>
            </a:r>
            <a:r>
              <a:rPr lang="en-US" sz="3600" dirty="0" smtClean="0">
                <a:solidFill>
                  <a:srgbClr val="0070C0"/>
                </a:solidFill>
              </a:rPr>
              <a:t>Padding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13" y="1859367"/>
            <a:ext cx="7288973" cy="313926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779912" y="1124744"/>
            <a:ext cx="21218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Stride = 1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Padding</a:t>
            </a:r>
            <a:r>
              <a:rPr lang="es-ES" sz="3200" dirty="0" smtClean="0">
                <a:solidFill>
                  <a:srgbClr val="0070C0"/>
                </a:solidFill>
              </a:rPr>
              <a:t> = 0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7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3768" y="188640"/>
            <a:ext cx="3701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Stride</a:t>
            </a:r>
            <a:r>
              <a:rPr lang="en-US" sz="3600" dirty="0" smtClean="0">
                <a:solidFill>
                  <a:prstClr val="black"/>
                </a:solidFill>
              </a:rPr>
              <a:t> and </a:t>
            </a:r>
            <a:r>
              <a:rPr lang="en-US" sz="3600" dirty="0" smtClean="0">
                <a:solidFill>
                  <a:srgbClr val="0070C0"/>
                </a:solidFill>
              </a:rPr>
              <a:t>Padding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18" y="1786992"/>
            <a:ext cx="7397764" cy="328401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499992" y="1124744"/>
            <a:ext cx="21218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Stride = 2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Padding</a:t>
            </a:r>
            <a:r>
              <a:rPr lang="es-ES" sz="3200" dirty="0" smtClean="0">
                <a:solidFill>
                  <a:srgbClr val="0070C0"/>
                </a:solidFill>
              </a:rPr>
              <a:t> = 0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3768" y="188640"/>
            <a:ext cx="3701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Stride</a:t>
            </a:r>
            <a:r>
              <a:rPr lang="en-US" sz="3600" dirty="0" smtClean="0">
                <a:solidFill>
                  <a:prstClr val="black"/>
                </a:solidFill>
              </a:rPr>
              <a:t> and </a:t>
            </a:r>
            <a:r>
              <a:rPr lang="en-US" sz="3600" dirty="0" smtClean="0">
                <a:solidFill>
                  <a:srgbClr val="0070C0"/>
                </a:solidFill>
              </a:rPr>
              <a:t>Padding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2" y="1800562"/>
            <a:ext cx="7325236" cy="32568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5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3768" y="188640"/>
            <a:ext cx="3701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Stride</a:t>
            </a:r>
            <a:r>
              <a:rPr lang="en-US" sz="3600" dirty="0" smtClean="0">
                <a:solidFill>
                  <a:prstClr val="black"/>
                </a:solidFill>
              </a:rPr>
              <a:t> and </a:t>
            </a:r>
            <a:r>
              <a:rPr lang="en-US" sz="3600" dirty="0" smtClean="0">
                <a:solidFill>
                  <a:srgbClr val="0070C0"/>
                </a:solidFill>
              </a:rPr>
              <a:t>Padding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2" y="1805086"/>
            <a:ext cx="7325236" cy="32478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0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83768" y="188640"/>
            <a:ext cx="3701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Stride</a:t>
            </a:r>
            <a:r>
              <a:rPr lang="en-US" sz="3600" dirty="0" smtClean="0">
                <a:solidFill>
                  <a:prstClr val="black"/>
                </a:solidFill>
              </a:rPr>
              <a:t> and </a:t>
            </a:r>
            <a:r>
              <a:rPr lang="en-US" sz="3600" dirty="0" smtClean="0">
                <a:solidFill>
                  <a:srgbClr val="0070C0"/>
                </a:solidFill>
              </a:rPr>
              <a:t>Padding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7817428" cy="40545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1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8373663" cy="410445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588224" y="6093296"/>
            <a:ext cx="2102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 smtClean="0">
                <a:solidFill>
                  <a:prstClr val="black"/>
                </a:solidFill>
              </a:rPr>
              <a:t>From</a:t>
            </a:r>
            <a:r>
              <a:rPr lang="es-ES" b="1" dirty="0" smtClean="0">
                <a:solidFill>
                  <a:prstClr val="black"/>
                </a:solidFill>
              </a:rPr>
              <a:t>: Andrew </a:t>
            </a:r>
            <a:r>
              <a:rPr lang="es-ES" b="1" dirty="0" err="1" smtClean="0">
                <a:solidFill>
                  <a:prstClr val="black"/>
                </a:solidFill>
              </a:rPr>
              <a:t>Ng</a:t>
            </a:r>
            <a:endParaRPr lang="es-E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50" y="1587961"/>
            <a:ext cx="7361500" cy="36820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8527890" cy="43074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 smtClean="0"/>
              <a:t>Next Slides are from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Deep Learning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李宏</a:t>
            </a:r>
            <a:r>
              <a:rPr lang="zh-TW" altLang="en-US" sz="3600" dirty="0"/>
              <a:t>毅</a:t>
            </a:r>
            <a:endParaRPr lang="en-US" altLang="zh-TW" sz="3600" dirty="0" smtClean="0"/>
          </a:p>
          <a:p>
            <a:r>
              <a:rPr lang="en-US" altLang="zh-TW" sz="3600" dirty="0" smtClean="0"/>
              <a:t>Hung-yi Lee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7388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8567090" cy="43571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6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817"/>
            <a:ext cx="7886700" cy="877967"/>
          </a:xfrm>
          <a:solidFill>
            <a:srgbClr val="3399FF"/>
          </a:solidFill>
        </p:spPr>
        <p:txBody>
          <a:bodyPr>
            <a:normAutofit/>
          </a:bodyPr>
          <a:lstStyle/>
          <a:p>
            <a:r>
              <a:rPr lang="en-US" b="1" dirty="0"/>
              <a:t>CNN Architecture: </a:t>
            </a:r>
            <a:r>
              <a:rPr lang="en-US" b="1" dirty="0" smtClean="0">
                <a:solidFill>
                  <a:srgbClr val="F6F983"/>
                </a:solidFill>
              </a:rPr>
              <a:t>Pooling Layer</a:t>
            </a:r>
            <a:endParaRPr lang="en-US" b="1" dirty="0">
              <a:solidFill>
                <a:srgbClr val="F6F983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39552" y="1052736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Makes the representation smaller and more </a:t>
            </a:r>
            <a:r>
              <a:rPr lang="en-US" sz="2400" dirty="0" smtClean="0">
                <a:solidFill>
                  <a:prstClr val="black"/>
                </a:solidFill>
              </a:rPr>
              <a:t>manageable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Operates </a:t>
            </a:r>
            <a:r>
              <a:rPr lang="en-US" sz="2400" dirty="0">
                <a:solidFill>
                  <a:prstClr val="black"/>
                </a:solidFill>
              </a:rPr>
              <a:t>over each activation map independently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212976"/>
            <a:ext cx="7978298" cy="2407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237312"/>
            <a:ext cx="3672408" cy="4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3817"/>
            <a:ext cx="7886700" cy="877967"/>
          </a:xfrm>
          <a:solidFill>
            <a:srgbClr val="3399FF"/>
          </a:solidFill>
        </p:spPr>
        <p:txBody>
          <a:bodyPr>
            <a:normAutofit/>
          </a:bodyPr>
          <a:lstStyle/>
          <a:p>
            <a:r>
              <a:rPr lang="en-US" b="1" dirty="0" smtClean="0"/>
              <a:t>CNN </a:t>
            </a:r>
            <a:r>
              <a:rPr lang="en-US" b="1" dirty="0"/>
              <a:t>/ </a:t>
            </a:r>
            <a:r>
              <a:rPr lang="en-US" b="1" dirty="0" err="1" smtClean="0"/>
              <a:t>ConvNet</a:t>
            </a:r>
            <a:r>
              <a:rPr lang="en-US" b="1" dirty="0" smtClean="0"/>
              <a:t> </a:t>
            </a:r>
            <a:r>
              <a:rPr lang="en-US" b="1" dirty="0"/>
              <a:t>Architecture</a:t>
            </a:r>
            <a:r>
              <a:rPr lang="en-US" b="1" dirty="0" smtClean="0"/>
              <a:t>: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8748464" cy="29545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23528" y="6093296"/>
            <a:ext cx="8820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https://sefiks.com/2017/11/03/a-gentle-introduction-to-convolutional-neural-networks/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5074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49422"/>
            <a:ext cx="3030463" cy="17795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52" y="3861048"/>
            <a:ext cx="3529759" cy="26264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b="1" dirty="0" smtClean="0"/>
              <a:t>there are many Convolutional Network Architectures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1124744"/>
            <a:ext cx="8229600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Common </a:t>
            </a:r>
            <a:r>
              <a:rPr lang="en-US" b="1" dirty="0"/>
              <a:t>architectures in convolutional neural </a:t>
            </a:r>
            <a:r>
              <a:rPr lang="en-US" b="1" dirty="0" smtClean="0"/>
              <a:t>networks</a:t>
            </a:r>
            <a:endParaRPr lang="en-US" dirty="0" smtClean="0">
              <a:hlinkClick r:id=""/>
            </a:endParaRPr>
          </a:p>
          <a:p>
            <a:pPr marL="0" indent="0">
              <a:buNone/>
            </a:pPr>
            <a:r>
              <a:rPr lang="en-US" dirty="0" smtClean="0">
                <a:hlinkClick r:id="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www.jeremyjordan.me/convnet-architectures/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VGG (16)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ResNet</a:t>
            </a:r>
            <a:r>
              <a:rPr lang="en-US" b="1" dirty="0" smtClean="0"/>
              <a:t> (50)</a:t>
            </a:r>
            <a:r>
              <a:rPr lang="en-US" dirty="0" smtClean="0"/>
              <a:t>			</a:t>
            </a:r>
            <a:r>
              <a:rPr lang="en-US" b="1" dirty="0" smtClean="0"/>
              <a:t>Inception-v3 (</a:t>
            </a:r>
            <a:r>
              <a:rPr lang="en-US" b="1" dirty="0" err="1" smtClean="0"/>
              <a:t>GoogLeNet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245037"/>
            <a:ext cx="3024336" cy="18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3476248" cy="100811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88608" y="1658650"/>
            <a:ext cx="7363298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b="1" dirty="0" smtClean="0">
                <a:solidFill>
                  <a:prstClr val="black"/>
                </a:solidFill>
              </a:rPr>
              <a:t>Font </a:t>
            </a:r>
            <a:r>
              <a:rPr lang="en-US" sz="3200" b="1" dirty="0">
                <a:solidFill>
                  <a:prstClr val="black"/>
                </a:solidFill>
              </a:rPr>
              <a:t>Recognition using </a:t>
            </a:r>
            <a:r>
              <a:rPr lang="en-US" sz="3200" b="1" dirty="0" smtClean="0">
                <a:solidFill>
                  <a:prstClr val="black"/>
                </a:solidFill>
              </a:rPr>
              <a:t>CNN </a:t>
            </a:r>
            <a:r>
              <a:rPr lang="en-US" sz="3200" b="1" dirty="0">
                <a:solidFill>
                  <a:prstClr val="black"/>
                </a:solidFill>
              </a:rPr>
              <a:t>with </a:t>
            </a:r>
            <a:r>
              <a:rPr lang="en-US" sz="3200" b="1" dirty="0" err="1">
                <a:solidFill>
                  <a:prstClr val="black"/>
                </a:solidFill>
              </a:rPr>
              <a:t>Keras</a:t>
            </a:r>
            <a:r>
              <a:rPr lang="en-US" sz="3200" b="1" dirty="0" smtClean="0">
                <a:solidFill>
                  <a:prstClr val="black"/>
                </a:solidFill>
              </a:rPr>
              <a:t>: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200" b="1" dirty="0">
              <a:solidFill>
                <a:prstClr val="black"/>
              </a:solidFill>
            </a:endParaRPr>
          </a:p>
          <a:p>
            <a:pPr algn="ctr"/>
            <a:r>
              <a:rPr lang="en-US" sz="3200" b="1" dirty="0" err="1">
                <a:solidFill>
                  <a:srgbClr val="BE2450"/>
                </a:solidFill>
              </a:rPr>
              <a:t>IPTC_Keras_FontReco_CNN.ipynb</a:t>
            </a:r>
            <a:endParaRPr lang="en-US" sz="3200" b="1" dirty="0" smtClean="0">
              <a:solidFill>
                <a:srgbClr val="BE2450"/>
              </a:solidFill>
            </a:endParaRPr>
          </a:p>
          <a:p>
            <a:pPr lvl="2"/>
            <a:endParaRPr lang="es-ES" sz="3200" b="1" dirty="0">
              <a:solidFill>
                <a:srgbClr val="FF0000"/>
              </a:solidFill>
            </a:endParaRPr>
          </a:p>
          <a:p>
            <a:endParaRPr 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606630" y="404664"/>
            <a:ext cx="3062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prstClr val="black"/>
                </a:solidFill>
              </a:rPr>
              <a:t>Font Recognition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661245"/>
            <a:ext cx="4085068" cy="28661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9" y="3649773"/>
            <a:ext cx="3816424" cy="28891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349125"/>
            <a:ext cx="4357134" cy="18638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1028322"/>
            <a:ext cx="3913436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9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/>
              <a:t>Building-powerful-image-classification-models-using-very-little-data</a:t>
            </a:r>
            <a:br>
              <a:rPr lang="es-ES" b="1" dirty="0" smtClean="0"/>
            </a:br>
            <a:r>
              <a:rPr lang="es-ES" dirty="0" smtClean="0"/>
              <a:t>Transfer </a:t>
            </a:r>
            <a:r>
              <a:rPr lang="en-US" dirty="0" smtClean="0"/>
              <a:t>Learning, Data Augmentation</a:t>
            </a:r>
            <a:r>
              <a:rPr lang="es-ES" dirty="0" smtClean="0"/>
              <a:t>, ….</a:t>
            </a:r>
            <a:endParaRPr lang="es-ES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457200" y="985917"/>
            <a:ext cx="8229600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hlinkClick r:id="rId2"/>
              </a:rPr>
              <a:t>https://</a:t>
            </a:r>
            <a:r>
              <a:rPr lang="es-ES" sz="2400" dirty="0" smtClean="0">
                <a:hlinkClick r:id="rId2"/>
              </a:rPr>
              <a:t>blog.keras.io/building-powerful-image-classification-models-using-very-little-data.html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90894"/>
            <a:ext cx="8579296" cy="437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1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857397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You can have a quick overview</a:t>
            </a:r>
          </a:p>
          <a:p>
            <a:pPr marL="0" indent="0">
              <a:buNone/>
            </a:pPr>
            <a:r>
              <a:rPr lang="en-US" sz="2400" b="1" dirty="0"/>
              <a:t>Transfer learning and Image classification using </a:t>
            </a:r>
            <a:r>
              <a:rPr lang="en-US" sz="2400" b="1" dirty="0" err="1"/>
              <a:t>Keras</a:t>
            </a:r>
            <a:r>
              <a:rPr lang="en-US" sz="2400" b="1" dirty="0"/>
              <a:t> on </a:t>
            </a:r>
            <a:r>
              <a:rPr lang="en-US" sz="2400" b="1" dirty="0" err="1"/>
              <a:t>Kaggle</a:t>
            </a:r>
            <a:r>
              <a:rPr lang="en-US" sz="2400" b="1" dirty="0"/>
              <a:t> kernels</a:t>
            </a:r>
            <a:r>
              <a:rPr lang="en-US" sz="2400" b="1" dirty="0" smtClean="0"/>
              <a:t>.</a:t>
            </a:r>
            <a:endParaRPr lang="en-US" sz="2400" dirty="0" smtClean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towardsdatascience.com/transfer-learning-and-image-classification-using-keras-on-kaggle-kernels-c76d3b030649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827584" y="3140968"/>
            <a:ext cx="7632848" cy="3539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Transfer learning </a:t>
            </a:r>
            <a:r>
              <a:rPr lang="en-US" sz="2800" dirty="0">
                <a:solidFill>
                  <a:prstClr val="black"/>
                </a:solidFill>
              </a:rPr>
              <a:t>is a popular training technique used in deep learning; where models that have been trained for a task are reused as base/starting point for another model</a:t>
            </a:r>
            <a:r>
              <a:rPr lang="en-US" sz="2800" dirty="0" smtClean="0">
                <a:solidFill>
                  <a:prstClr val="black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It has been mainly used in image classification but can be used/extended to many other fields such audio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Learning: pre-trained models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err="1" smtClean="0"/>
              <a:t>Keras</a:t>
            </a:r>
            <a:r>
              <a:rPr lang="en-US" sz="2600" b="1" dirty="0" smtClean="0"/>
              <a:t> </a:t>
            </a:r>
            <a:r>
              <a:rPr lang="en-US" sz="2600" dirty="0"/>
              <a:t>comes prepackaged with many types of these </a:t>
            </a:r>
            <a:r>
              <a:rPr lang="en-US" sz="2600" b="1" dirty="0" err="1"/>
              <a:t>pretrained</a:t>
            </a:r>
            <a:r>
              <a:rPr lang="en-US" sz="2600" dirty="0"/>
              <a:t> models. Some of them are:</a:t>
            </a:r>
          </a:p>
          <a:p>
            <a:r>
              <a:rPr lang="en-US" sz="2000" b="1" dirty="0"/>
              <a:t>VGGNET</a:t>
            </a:r>
            <a:r>
              <a:rPr lang="en-US" sz="2000" dirty="0"/>
              <a:t> : Introduced by </a:t>
            </a:r>
            <a:r>
              <a:rPr lang="en-US" sz="2000" dirty="0" err="1"/>
              <a:t>Simonyan</a:t>
            </a:r>
            <a:r>
              <a:rPr lang="en-US" sz="2000" dirty="0"/>
              <a:t> and Zisserman in their 2014 paper, </a:t>
            </a:r>
            <a:r>
              <a:rPr lang="en-US" sz="2000" i="1" dirty="0">
                <a:hlinkClick r:id="rId2"/>
              </a:rPr>
              <a:t>Very Deep Convolutional Networks for Large Scale Image Recognition</a:t>
            </a:r>
            <a:r>
              <a:rPr lang="en-US" sz="2000" dirty="0"/>
              <a:t>.</a:t>
            </a:r>
          </a:p>
          <a:p>
            <a:r>
              <a:rPr lang="en-US" sz="2000" b="1" dirty="0"/>
              <a:t>RESNET </a:t>
            </a:r>
            <a:r>
              <a:rPr lang="en-US" sz="2000" dirty="0"/>
              <a:t>: First introduced by He et al. in their 2015 paper, </a:t>
            </a:r>
            <a:r>
              <a:rPr lang="en-US" sz="2000" i="1" dirty="0">
                <a:hlinkClick r:id="rId3"/>
              </a:rPr>
              <a:t>Deep Residual Learning for Image Recognition</a:t>
            </a:r>
            <a:endParaRPr lang="en-US" sz="2000" dirty="0"/>
          </a:p>
          <a:p>
            <a:r>
              <a:rPr lang="en-US" sz="2000" b="1" dirty="0"/>
              <a:t>INCEPTION</a:t>
            </a:r>
            <a:r>
              <a:rPr lang="en-US" sz="2000" dirty="0"/>
              <a:t>: The “Inception” micro-architecture was first introduced by </a:t>
            </a:r>
            <a:r>
              <a:rPr lang="en-US" sz="2000" dirty="0" err="1"/>
              <a:t>Szegedy</a:t>
            </a:r>
            <a:r>
              <a:rPr lang="en-US" sz="2000" dirty="0"/>
              <a:t> et al. in their 2014 paper, </a:t>
            </a:r>
            <a:r>
              <a:rPr lang="en-US" sz="2000" i="1" dirty="0">
                <a:hlinkClick r:id="rId4"/>
              </a:rPr>
              <a:t>Going Deeper with Convolutions</a:t>
            </a:r>
            <a:r>
              <a:rPr lang="en-US" sz="2000" dirty="0"/>
              <a:t>:</a:t>
            </a:r>
          </a:p>
          <a:p>
            <a:r>
              <a:rPr lang="en-US" sz="2000" b="1" dirty="0"/>
              <a:t>XCEPTION</a:t>
            </a:r>
            <a:r>
              <a:rPr lang="en-US" sz="2000" dirty="0"/>
              <a:t>: </a:t>
            </a:r>
            <a:r>
              <a:rPr lang="en-US" sz="2000" dirty="0" err="1"/>
              <a:t>Xception</a:t>
            </a:r>
            <a:r>
              <a:rPr lang="en-US" sz="2000" dirty="0"/>
              <a:t> was proposed by </a:t>
            </a:r>
            <a:r>
              <a:rPr lang="en-US" sz="2000" dirty="0">
                <a:hlinkClick r:id="rId5"/>
              </a:rPr>
              <a:t>François </a:t>
            </a:r>
            <a:r>
              <a:rPr lang="en-US" sz="2000" dirty="0" err="1">
                <a:hlinkClick r:id="rId5"/>
              </a:rPr>
              <a:t>Chollet</a:t>
            </a:r>
            <a:r>
              <a:rPr lang="en-US" sz="2000" dirty="0"/>
              <a:t> , the creator of the </a:t>
            </a:r>
            <a:r>
              <a:rPr lang="en-US" sz="2000" b="1" dirty="0" err="1"/>
              <a:t>Keras</a:t>
            </a:r>
            <a:r>
              <a:rPr lang="en-US" sz="2000" dirty="0"/>
              <a:t> library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and many more. Detailed explanation of some of these architectures can be found </a:t>
            </a:r>
            <a:r>
              <a:rPr lang="en-US" sz="2000" b="1" dirty="0">
                <a:hlinkClick r:id="rId6"/>
              </a:rPr>
              <a:t>here</a:t>
            </a:r>
            <a:r>
              <a:rPr lang="en-US" sz="2000" b="1" dirty="0"/>
              <a:t>.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towardsdatascience.com/transfer-learning-and-image-classification-using-keras-on-kaggle-kernels-c76d3b030649</a:t>
            </a:r>
            <a:r>
              <a:rPr lang="en-US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41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11560" y="-9939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800" dirty="0" smtClean="0">
                <a:solidFill>
                  <a:prstClr val="black"/>
                </a:solidFill>
              </a:rPr>
              <a:t>Gradient Descent</a:t>
            </a:r>
            <a:endParaRPr lang="zh-TW" altLang="en-US" sz="4800" dirty="0">
              <a:solidFill>
                <a:prstClr val="black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11560" y="0"/>
            <a:ext cx="2798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 smtClean="0">
                <a:solidFill>
                  <a:srgbClr val="FF0000"/>
                </a:solidFill>
              </a:rPr>
              <a:t>OPTIMIZATION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196752"/>
            <a:ext cx="5904656" cy="4754532"/>
          </a:xfrm>
          <a:prstGeom prst="rect">
            <a:avLst/>
          </a:prstGeom>
        </p:spPr>
      </p:pic>
      <p:sp>
        <p:nvSpPr>
          <p:cNvPr id="11" name="文字方塊 20"/>
          <p:cNvSpPr txBox="1"/>
          <p:nvPr/>
        </p:nvSpPr>
        <p:spPr>
          <a:xfrm>
            <a:off x="1187624" y="3861048"/>
            <a:ext cx="958560" cy="58477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3200" kern="0" dirty="0" smtClea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C(</a:t>
            </a:r>
            <a:r>
              <a:rPr lang="zh-TW" altLang="en-US" sz="3200" kern="0" dirty="0" smtClea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𝜃</a:t>
            </a:r>
            <a:r>
              <a:rPr lang="es-ES" altLang="zh-TW" sz="3200" kern="0" dirty="0" smtClea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)</a:t>
            </a:r>
            <a:endParaRPr lang="zh-TW" altLang="en-US" sz="3200" kern="0" dirty="0" smtClea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34"/>
          <p:cNvSpPr txBox="1"/>
          <p:nvPr/>
        </p:nvSpPr>
        <p:spPr>
          <a:xfrm>
            <a:off x="539552" y="1700808"/>
            <a:ext cx="2214517" cy="23391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altLang="zh-TW" sz="28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zh-TW" sz="3200" kern="0" dirty="0" smtClea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Cost</a:t>
            </a:r>
          </a:p>
          <a:p>
            <a:pPr algn="ctr"/>
            <a:r>
              <a:rPr lang="en-US" altLang="zh-TW" sz="3200" kern="0" dirty="0" smtClea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Or</a:t>
            </a:r>
          </a:p>
          <a:p>
            <a:pPr algn="ctr"/>
            <a:r>
              <a:rPr lang="en-US" altLang="zh-TW" sz="3200" kern="0" dirty="0" smtClea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Loss function</a:t>
            </a:r>
            <a:endParaRPr lang="zh-TW" altLang="en-US" sz="28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endParaRPr lang="zh-TW" altLang="en-US" sz="28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5004048" y="6093296"/>
                <a:ext cx="21889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6093296"/>
                <a:ext cx="218893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19"/>
          <p:cNvSpPr txBox="1"/>
          <p:nvPr/>
        </p:nvSpPr>
        <p:spPr>
          <a:xfrm>
            <a:off x="323528" y="5517232"/>
            <a:ext cx="3582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Assume there are only two parameters w</a:t>
            </a:r>
            <a:r>
              <a:rPr lang="en-US" altLang="zh-TW" sz="2400" baseline="-25000" dirty="0" smtClean="0">
                <a:solidFill>
                  <a:prstClr val="black"/>
                </a:solidFill>
              </a:rPr>
              <a:t>1</a:t>
            </a:r>
            <a:r>
              <a:rPr lang="en-US" altLang="zh-TW" sz="2400" dirty="0" smtClean="0">
                <a:solidFill>
                  <a:prstClr val="black"/>
                </a:solidFill>
              </a:rPr>
              <a:t> and w</a:t>
            </a:r>
            <a:r>
              <a:rPr lang="en-US" altLang="zh-TW" sz="2400" baseline="-25000" dirty="0" smtClean="0">
                <a:solidFill>
                  <a:prstClr val="black"/>
                </a:solidFill>
              </a:rPr>
              <a:t>2</a:t>
            </a:r>
            <a:r>
              <a:rPr lang="en-US" altLang="zh-TW" sz="2400" dirty="0" smtClean="0">
                <a:solidFill>
                  <a:prstClr val="black"/>
                </a:solidFill>
              </a:rPr>
              <a:t> in a network.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3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Transfer Learning : Font-type recognition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600" b="1" dirty="0"/>
          </a:p>
          <a:p>
            <a:pPr marL="0" lvl="0" indent="0" algn="ctr">
              <a:buNone/>
            </a:pPr>
            <a:r>
              <a:rPr lang="en-US" b="1" dirty="0" err="1">
                <a:solidFill>
                  <a:srgbClr val="BE2450"/>
                </a:solidFill>
              </a:rPr>
              <a:t>IPTC_Keras_FontReco_TransferLearning.ipynb</a:t>
            </a:r>
            <a:endParaRPr lang="en-US" b="1" dirty="0">
              <a:solidFill>
                <a:srgbClr val="BE2450"/>
              </a:solidFill>
            </a:endParaRPr>
          </a:p>
          <a:p>
            <a:pPr marL="0" lvl="0" indent="0" algn="just">
              <a:buNone/>
            </a:pPr>
            <a:endParaRPr lang="en-US" dirty="0">
              <a:solidFill>
                <a:prstClr val="black"/>
              </a:solidFill>
            </a:endParaRPr>
          </a:p>
          <a:p>
            <a:pPr marL="0" lvl="0" indent="0" algn="just">
              <a:buNone/>
            </a:pPr>
            <a:r>
              <a:rPr lang="en-US" dirty="0" smtClean="0">
                <a:solidFill>
                  <a:prstClr val="black"/>
                </a:solidFill>
              </a:rPr>
              <a:t>See an </a:t>
            </a:r>
            <a:r>
              <a:rPr lang="en-US" dirty="0">
                <a:solidFill>
                  <a:prstClr val="black"/>
                </a:solidFill>
              </a:rPr>
              <a:t>example </a:t>
            </a:r>
            <a:r>
              <a:rPr lang="en-US" dirty="0" smtClean="0">
                <a:solidFill>
                  <a:prstClr val="black"/>
                </a:solidFill>
              </a:rPr>
              <a:t>of using Transfer Learning (VGG 16) for Font-type recognition</a:t>
            </a:r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600" b="1" dirty="0" smtClean="0"/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708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0648"/>
            <a:ext cx="8640960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5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8143875" cy="3019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661228"/>
            <a:ext cx="6201254" cy="2420888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1547664" y="4869160"/>
            <a:ext cx="3096344" cy="108012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5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1"/>
            <a:ext cx="8568952" cy="46471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4005064"/>
            <a:ext cx="6201254" cy="2420888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6588224" y="4293096"/>
            <a:ext cx="2304256" cy="108012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Learn the use of </a:t>
            </a:r>
            <a:r>
              <a:rPr lang="en-US" sz="3200" b="1" dirty="0" err="1" smtClean="0"/>
              <a:t>Keras</a:t>
            </a:r>
            <a:r>
              <a:rPr lang="en-US" sz="3200" b="1" dirty="0" smtClean="0"/>
              <a:t> API</a:t>
            </a:r>
            <a:endParaRPr lang="en-US" sz="3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8" y="2204864"/>
            <a:ext cx="9144000" cy="31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892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Keras</a:t>
            </a:r>
            <a:r>
              <a:rPr lang="en-US" b="1" dirty="0" smtClean="0"/>
              <a:t>: </a:t>
            </a:r>
            <a:r>
              <a:rPr lang="en-US" b="1" dirty="0"/>
              <a:t>Functional </a:t>
            </a:r>
            <a:r>
              <a:rPr lang="en-US" b="1" dirty="0" smtClean="0"/>
              <a:t>API</a:t>
            </a:r>
            <a:br>
              <a:rPr lang="en-US" b="1" dirty="0" smtClean="0"/>
            </a:br>
            <a:r>
              <a:rPr lang="en-US" b="1" dirty="0" smtClean="0"/>
              <a:t>see: https</a:t>
            </a:r>
            <a:r>
              <a:rPr lang="en-US" b="1" dirty="0"/>
              <a:t>://keras.io/getting-started/functional-api-guide/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Getting started with the </a:t>
            </a:r>
            <a:r>
              <a:rPr lang="en-US" b="1" dirty="0" err="1"/>
              <a:t>Keras</a:t>
            </a:r>
            <a:r>
              <a:rPr lang="en-US" b="1" dirty="0"/>
              <a:t> functional API</a:t>
            </a:r>
          </a:p>
          <a:p>
            <a:pPr algn="just"/>
            <a:r>
              <a:rPr lang="en-US" dirty="0"/>
              <a:t>The </a:t>
            </a:r>
            <a:r>
              <a:rPr lang="en-US" dirty="0" err="1"/>
              <a:t>Keras</a:t>
            </a:r>
            <a:r>
              <a:rPr lang="en-US" dirty="0"/>
              <a:t> functional API is the way to go for defining complex models, such as </a:t>
            </a:r>
            <a:r>
              <a:rPr lang="en-US" b="1" dirty="0">
                <a:solidFill>
                  <a:srgbClr val="0070C0"/>
                </a:solidFill>
              </a:rPr>
              <a:t>multi-output models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</a:rPr>
              <a:t>directed acyclic graphs</a:t>
            </a:r>
            <a:r>
              <a:rPr lang="en-US" dirty="0"/>
              <a:t>, or </a:t>
            </a:r>
            <a:r>
              <a:rPr lang="en-US" b="1" dirty="0">
                <a:solidFill>
                  <a:srgbClr val="0070C0"/>
                </a:solidFill>
              </a:rPr>
              <a:t>models with shared layers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With the functional API, it is easy to reuse trained models: </a:t>
            </a:r>
            <a:r>
              <a:rPr lang="en-US" b="1" dirty="0">
                <a:solidFill>
                  <a:srgbClr val="00B050"/>
                </a:solidFill>
              </a:rPr>
              <a:t>you can treat any model as if it were a layer</a:t>
            </a:r>
            <a:r>
              <a:rPr lang="en-US" dirty="0"/>
              <a:t>, by calling it on a tensor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188640"/>
            <a:ext cx="8229600" cy="61926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from </a:t>
            </a:r>
            <a:r>
              <a:rPr lang="en-US" sz="2400" dirty="0" err="1">
                <a:latin typeface="Arial Narrow" panose="020B0606020202030204" pitchFamily="34" charset="0"/>
              </a:rPr>
              <a:t>keras.layers</a:t>
            </a:r>
            <a:r>
              <a:rPr lang="en-US" sz="2400" dirty="0">
                <a:latin typeface="Arial Narrow" panose="020B0606020202030204" pitchFamily="34" charset="0"/>
              </a:rPr>
              <a:t> import Input, Dense</a:t>
            </a:r>
          </a:p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from </a:t>
            </a:r>
            <a:r>
              <a:rPr lang="en-US" sz="2400" dirty="0" err="1">
                <a:latin typeface="Arial Narrow" panose="020B0606020202030204" pitchFamily="34" charset="0"/>
              </a:rPr>
              <a:t>keras.models</a:t>
            </a:r>
            <a:r>
              <a:rPr lang="en-US" sz="2400" dirty="0">
                <a:latin typeface="Arial Narrow" panose="020B0606020202030204" pitchFamily="34" charset="0"/>
              </a:rPr>
              <a:t> import Model</a:t>
            </a:r>
          </a:p>
          <a:p>
            <a:pPr marL="0" indent="0">
              <a:buNone/>
            </a:pPr>
            <a:endParaRPr lang="en-US" sz="24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# This returns a tensor</a:t>
            </a:r>
          </a:p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inputs = Input(shape=(784,))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# a layer instance is callable on a tensor, and returns a tensor</a:t>
            </a:r>
          </a:p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x = Dense(64, activation='</a:t>
            </a:r>
            <a:r>
              <a:rPr lang="en-US" sz="2400" dirty="0" err="1">
                <a:latin typeface="Arial Narrow" panose="020B0606020202030204" pitchFamily="34" charset="0"/>
              </a:rPr>
              <a:t>relu</a:t>
            </a:r>
            <a:r>
              <a:rPr lang="en-US" sz="2400" dirty="0">
                <a:latin typeface="Arial Narrow" panose="020B0606020202030204" pitchFamily="34" charset="0"/>
              </a:rPr>
              <a:t>')(inputs</a:t>
            </a:r>
            <a:r>
              <a:rPr lang="en-US" sz="2400" dirty="0" smtClean="0">
                <a:latin typeface="Arial Narrow" panose="020B0606020202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predictions = Dense(10, activation='</a:t>
            </a:r>
            <a:r>
              <a:rPr lang="en-US" sz="2400" dirty="0" err="1">
                <a:latin typeface="Arial Narrow" panose="020B0606020202030204" pitchFamily="34" charset="0"/>
              </a:rPr>
              <a:t>softmax</a:t>
            </a:r>
            <a:r>
              <a:rPr lang="en-US" sz="2400" dirty="0">
                <a:latin typeface="Arial Narrow" panose="020B0606020202030204" pitchFamily="34" charset="0"/>
              </a:rPr>
              <a:t>')(x)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A </a:t>
            </a:r>
            <a:r>
              <a:rPr lang="en-US" b="1" dirty="0"/>
              <a:t>layer instance is callable (on a tensor), and it returns a </a:t>
            </a:r>
            <a:r>
              <a:rPr lang="en-US" b="1" dirty="0" smtClean="0"/>
              <a:t>tensor</a:t>
            </a:r>
          </a:p>
          <a:p>
            <a:r>
              <a:rPr lang="en-US" b="1" dirty="0" smtClean="0"/>
              <a:t>Input </a:t>
            </a:r>
            <a:r>
              <a:rPr lang="en-US" b="1" dirty="0"/>
              <a:t>tensor(s) and output tensor(s) can then be used to define a </a:t>
            </a:r>
            <a:r>
              <a:rPr lang="en-US" b="1" dirty="0" smtClean="0"/>
              <a:t>Model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dirty="0">
                <a:latin typeface="Arial Narrow" panose="020B0606020202030204" pitchFamily="34" charset="0"/>
              </a:rPr>
              <a:t>model = Model(inputs=inputs, outputs=predictions</a:t>
            </a:r>
            <a:r>
              <a:rPr lang="en-US" sz="2400" dirty="0" smtClean="0">
                <a:latin typeface="Arial Narrow" panose="020B0606020202030204" pitchFamily="34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Arial Narrow" panose="020B0606020202030204" pitchFamily="34" charset="0"/>
            </a:endParaRPr>
          </a:p>
          <a:p>
            <a:r>
              <a:rPr lang="en-US" b="1" dirty="0" smtClean="0"/>
              <a:t>Such </a:t>
            </a:r>
            <a:r>
              <a:rPr lang="en-US" b="1" dirty="0"/>
              <a:t>a model can be trained just like </a:t>
            </a:r>
            <a:r>
              <a:rPr lang="en-US" b="1" dirty="0" err="1"/>
              <a:t>Keras</a:t>
            </a:r>
            <a:r>
              <a:rPr lang="en-US" b="1" dirty="0"/>
              <a:t> Sequential models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71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4704"/>
            <a:ext cx="8458871" cy="525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9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39552" y="188640"/>
            <a:ext cx="82809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All models are callable, just like layers</a:t>
            </a:r>
          </a:p>
          <a:p>
            <a:r>
              <a:rPr lang="en-US" sz="2400" dirty="0">
                <a:solidFill>
                  <a:prstClr val="black"/>
                </a:solidFill>
              </a:rPr>
              <a:t>With the functional </a:t>
            </a:r>
            <a:r>
              <a:rPr lang="en-US" sz="2400" dirty="0" smtClean="0">
                <a:solidFill>
                  <a:prstClr val="black"/>
                </a:solidFill>
              </a:rPr>
              <a:t>API: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it is easy to reuse trained models</a:t>
            </a:r>
            <a:r>
              <a:rPr lang="en-US" sz="2400" dirty="0">
                <a:solidFill>
                  <a:prstClr val="black"/>
                </a:solidFill>
              </a:rPr>
              <a:t>: you can treat any model as if it were a layer, by calling it on a tensor. </a:t>
            </a:r>
            <a:r>
              <a:rPr lang="en-US" sz="2400" dirty="0" smtClean="0">
                <a:solidFill>
                  <a:prstClr val="black"/>
                </a:solidFill>
              </a:rPr>
              <a:t> (Transfer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Note </a:t>
            </a:r>
            <a:r>
              <a:rPr lang="en-US" sz="2400" dirty="0">
                <a:solidFill>
                  <a:prstClr val="black"/>
                </a:solidFill>
              </a:rPr>
              <a:t>that </a:t>
            </a:r>
            <a:r>
              <a:rPr lang="en-US" sz="2400" b="1" dirty="0">
                <a:solidFill>
                  <a:prstClr val="black"/>
                </a:solidFill>
              </a:rPr>
              <a:t>by calling a model you aren't just reusing the </a:t>
            </a:r>
            <a:r>
              <a:rPr lang="en-US" sz="2400" b="1" i="1" dirty="0">
                <a:solidFill>
                  <a:prstClr val="black"/>
                </a:solidFill>
              </a:rPr>
              <a:t>architecture</a:t>
            </a:r>
            <a:r>
              <a:rPr lang="en-US" sz="2400" b="1" dirty="0">
                <a:solidFill>
                  <a:prstClr val="black"/>
                </a:solidFill>
              </a:rPr>
              <a:t> of the model, you are also reusing its weights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933056"/>
            <a:ext cx="8526216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812290" cy="4707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15616" y="530120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hlinkClick r:id="rId3"/>
              </a:rPr>
              <a:t>https://towardsdatascience.com/a-comprehensive-hands-on-guide-to-transfer-learning-with-real-world-applications-in-deep-learning-212bf3b2f27a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90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208912" cy="4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282" y="6080810"/>
            <a:ext cx="3816424" cy="48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2267744" y="6151132"/>
            <a:ext cx="848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Source: 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4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final example: Convolutional Networks for Time Series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/>
              <a:t>See how CNN can be used for time series, in this case: Human-Activity-Recognition (HAR)</a:t>
            </a:r>
          </a:p>
          <a:p>
            <a:pPr marL="0" indent="0">
              <a:buNone/>
            </a:pPr>
            <a:endParaRPr lang="en-US" sz="2600" b="1" dirty="0"/>
          </a:p>
          <a:p>
            <a:pPr marL="0" lvl="0" indent="0" algn="ctr">
              <a:buNone/>
            </a:pPr>
            <a:r>
              <a:rPr lang="en-US" b="1" dirty="0" err="1">
                <a:solidFill>
                  <a:srgbClr val="BE2450"/>
                </a:solidFill>
              </a:rPr>
              <a:t>IPTC_Keras_HAR_CNN.ipynb</a:t>
            </a:r>
            <a:endParaRPr lang="en-US" b="1" dirty="0">
              <a:solidFill>
                <a:srgbClr val="BE2450"/>
              </a:solidFill>
            </a:endParaRPr>
          </a:p>
          <a:p>
            <a:pPr marL="0" lvl="0" indent="0" algn="just">
              <a:buNone/>
            </a:pPr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600" b="1" dirty="0" smtClean="0"/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81870"/>
            <a:ext cx="4358112" cy="26673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24" y="3068960"/>
            <a:ext cx="6264696" cy="33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Deep learning basics</a:t>
            </a:r>
            <a:endParaRPr lang="en-US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5949280"/>
            <a:ext cx="8229600" cy="7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github.com/lexfridman/mit-deep-learning/blob/master/tutorial_deep_learning_basics/deep_learning_basics.ipynb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598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43" y="2780928"/>
            <a:ext cx="8283410" cy="192442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66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5812</TotalTime>
  <Words>1758</Words>
  <Application>Microsoft Office PowerPoint</Application>
  <PresentationFormat>Presentación en pantalla (4:3)</PresentationFormat>
  <Paragraphs>478</Paragraphs>
  <Slides>91</Slides>
  <Notes>15</Notes>
  <HiddenSlides>0</HiddenSlides>
  <MMClips>0</MMClips>
  <ScaleCrop>false</ScaleCrop>
  <HeadingPairs>
    <vt:vector size="8" baseType="variant">
      <vt:variant>
        <vt:lpstr>Fuentes usadas</vt:lpstr>
      </vt:variant>
      <vt:variant>
        <vt:i4>16</vt:i4>
      </vt:variant>
      <vt:variant>
        <vt:lpstr>Tema</vt:lpstr>
      </vt:variant>
      <vt:variant>
        <vt:i4>6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91</vt:i4>
      </vt:variant>
    </vt:vector>
  </HeadingPairs>
  <TitlesOfParts>
    <vt:vector size="116" baseType="lpstr">
      <vt:lpstr>新細明體</vt:lpstr>
      <vt:lpstr>黑体</vt:lpstr>
      <vt:lpstr>Arial</vt:lpstr>
      <vt:lpstr>Arial Narrow</vt:lpstr>
      <vt:lpstr>Calibri</vt:lpstr>
      <vt:lpstr>Calibri Light</vt:lpstr>
      <vt:lpstr>Cambria Math</vt:lpstr>
      <vt:lpstr>Comic Sans MS</vt:lpstr>
      <vt:lpstr>Courier New</vt:lpstr>
      <vt:lpstr>Lucida Grande</vt:lpstr>
      <vt:lpstr>Newslab Light</vt:lpstr>
      <vt:lpstr>Newslab Thin</vt:lpstr>
      <vt:lpstr>Source Sans Pro</vt:lpstr>
      <vt:lpstr>Symbol</vt:lpstr>
      <vt:lpstr>Times New Roman</vt:lpstr>
      <vt:lpstr>Wingdings</vt:lpstr>
      <vt:lpstr>Tema de Office</vt:lpstr>
      <vt:lpstr>Default Design</vt:lpstr>
      <vt:lpstr>3_Office Theme</vt:lpstr>
      <vt:lpstr>1_Tema de Office</vt:lpstr>
      <vt:lpstr>8_Office Theme</vt:lpstr>
      <vt:lpstr>3_Tema de Office</vt:lpstr>
      <vt:lpstr>Ecuación</vt:lpstr>
      <vt:lpstr>Equation</vt:lpstr>
      <vt:lpstr>方程式</vt:lpstr>
      <vt:lpstr>Presentación de PowerPoint</vt:lpstr>
      <vt:lpstr>IPTC Summer Seminar MATERIALS</vt:lpstr>
      <vt:lpstr>Introduction to Deep Learning &amp; Keras Day 2</vt:lpstr>
      <vt:lpstr>Presentación de PowerPoint</vt:lpstr>
      <vt:lpstr>Presentación de PowerPoint</vt:lpstr>
      <vt:lpstr>Optimizers</vt:lpstr>
      <vt:lpstr>Next Slides are from: Deep Learning Tutorial</vt:lpstr>
      <vt:lpstr>Presentación de PowerPoint</vt:lpstr>
      <vt:lpstr>Presentación de PowerPoint</vt:lpstr>
      <vt:lpstr> Gradient descent never guarantee global minima      </vt:lpstr>
      <vt:lpstr>Besides local minima ……</vt:lpstr>
      <vt:lpstr>In physical world ……</vt:lpstr>
      <vt:lpstr>Momentum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Terminology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Sigmoidal Neurons</vt:lpstr>
      <vt:lpstr>Activation Functions</vt:lpstr>
      <vt:lpstr>ReLU</vt:lpstr>
      <vt:lpstr>ReLU</vt:lpstr>
      <vt:lpstr>Maxout </vt:lpstr>
      <vt:lpstr>Adaptive learning rate ……</vt:lpstr>
      <vt:lpstr>Tips for Training DNN  fighting against overfitting</vt:lpstr>
      <vt:lpstr>Dropout</vt:lpstr>
      <vt:lpstr>Dropout</vt:lpstr>
      <vt:lpstr>Dropout</vt:lpstr>
      <vt:lpstr>Dropout is a kind of ensemble.</vt:lpstr>
      <vt:lpstr>Dropout is a kind of ensemble.</vt:lpstr>
      <vt:lpstr>More about dropout</vt:lpstr>
      <vt:lpstr>Regularizers: fighting against overfitting</vt:lpstr>
      <vt:lpstr>Deep learning basics</vt:lpstr>
      <vt:lpstr> CNN / ConvNets: Convolutional Neural Network  </vt:lpstr>
      <vt:lpstr>The Mammalian Visual Cortex Inspires CNN</vt:lpstr>
      <vt:lpstr>CNN as : Feature extraction + Classification (or Regression)</vt:lpstr>
      <vt:lpstr>CNN as : Feature extraction + Classification (or Regression)</vt:lpstr>
      <vt:lpstr>1D, 2D, 3D CNN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CNN Architecture: Pooling Layer</vt:lpstr>
      <vt:lpstr>CNN / ConvNet Architecture:</vt:lpstr>
      <vt:lpstr>…there are many Convolutional Network Architectures</vt:lpstr>
      <vt:lpstr>Presentación de PowerPoint</vt:lpstr>
      <vt:lpstr>Presentación de PowerPoint</vt:lpstr>
      <vt:lpstr>Building-powerful-image-classification-models-using-very-little-data Transfer Learning, Data Augmentation, ….</vt:lpstr>
      <vt:lpstr>Presentación de PowerPoint</vt:lpstr>
      <vt:lpstr>Transfer Learning</vt:lpstr>
      <vt:lpstr>Transfer Learning: pre-trained models</vt:lpstr>
      <vt:lpstr>Transfer Learning : Font-type recognition</vt:lpstr>
      <vt:lpstr>Presentación de PowerPoint</vt:lpstr>
      <vt:lpstr>Presentación de PowerPoint</vt:lpstr>
      <vt:lpstr>Presentación de PowerPoint</vt:lpstr>
      <vt:lpstr>Learn the use of Keras API</vt:lpstr>
      <vt:lpstr>Keras: Functional API see: https://keras.io/getting-started/functional-api-guide/</vt:lpstr>
      <vt:lpstr>Presentación de PowerPoint</vt:lpstr>
      <vt:lpstr>Presentación de PowerPoint</vt:lpstr>
      <vt:lpstr>Presentación de PowerPoint</vt:lpstr>
      <vt:lpstr>Presentación de PowerPoint</vt:lpstr>
      <vt:lpstr>A final example: Convolutional Networks for Time Series</vt:lpstr>
      <vt:lpstr>Deep learning basics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 Hernández Gómez</cp:lastModifiedBy>
  <cp:revision>313</cp:revision>
  <dcterms:created xsi:type="dcterms:W3CDTF">2015-11-05T18:51:35Z</dcterms:created>
  <dcterms:modified xsi:type="dcterms:W3CDTF">2019-07-10T16:18:10Z</dcterms:modified>
</cp:coreProperties>
</file>